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138.jpg" ContentType="image/png"/>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3"/>
  </p:notesMasterIdLst>
  <p:handoutMasterIdLst>
    <p:handoutMasterId r:id="rId54"/>
  </p:handoutMasterIdLst>
  <p:sldIdLst>
    <p:sldId id="1827" r:id="rId5"/>
    <p:sldId id="2486" r:id="rId6"/>
    <p:sldId id="1805" r:id="rId7"/>
    <p:sldId id="1720" r:id="rId8"/>
    <p:sldId id="1845" r:id="rId9"/>
    <p:sldId id="1851" r:id="rId10"/>
    <p:sldId id="2485" r:id="rId11"/>
    <p:sldId id="1670" r:id="rId12"/>
    <p:sldId id="1853" r:id="rId13"/>
    <p:sldId id="1854" r:id="rId14"/>
    <p:sldId id="1855" r:id="rId15"/>
    <p:sldId id="1860" r:id="rId16"/>
    <p:sldId id="1856" r:id="rId17"/>
    <p:sldId id="770" r:id="rId18"/>
    <p:sldId id="677" r:id="rId19"/>
    <p:sldId id="1870" r:id="rId20"/>
    <p:sldId id="1881" r:id="rId21"/>
    <p:sldId id="2311" r:id="rId22"/>
    <p:sldId id="1861" r:id="rId23"/>
    <p:sldId id="1880" r:id="rId24"/>
    <p:sldId id="814" r:id="rId25"/>
    <p:sldId id="1858" r:id="rId26"/>
    <p:sldId id="1862" r:id="rId27"/>
    <p:sldId id="1857" r:id="rId28"/>
    <p:sldId id="705" r:id="rId29"/>
    <p:sldId id="2435" r:id="rId30"/>
    <p:sldId id="2438" r:id="rId31"/>
    <p:sldId id="1886" r:id="rId32"/>
    <p:sldId id="1863" r:id="rId33"/>
    <p:sldId id="2364" r:id="rId34"/>
    <p:sldId id="2365" r:id="rId35"/>
    <p:sldId id="2420" r:id="rId36"/>
    <p:sldId id="257" r:id="rId37"/>
    <p:sldId id="1859" r:id="rId38"/>
    <p:sldId id="2389" r:id="rId39"/>
    <p:sldId id="2390" r:id="rId40"/>
    <p:sldId id="2418" r:id="rId41"/>
    <p:sldId id="1864" r:id="rId42"/>
    <p:sldId id="276" r:id="rId43"/>
    <p:sldId id="2409" r:id="rId44"/>
    <p:sldId id="2484" r:id="rId45"/>
    <p:sldId id="2350" r:id="rId46"/>
    <p:sldId id="2381" r:id="rId47"/>
    <p:sldId id="1846" r:id="rId48"/>
    <p:sldId id="1847" r:id="rId49"/>
    <p:sldId id="1848" r:id="rId50"/>
    <p:sldId id="1826" r:id="rId51"/>
    <p:sldId id="1532"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and resources" id="{2ED43DD5-CB8C-466F-967C-0FC75816E3CB}">
          <p14:sldIdLst>
            <p14:sldId id="1827"/>
            <p14:sldId id="2486"/>
          </p14:sldIdLst>
        </p14:section>
        <p14:section name="Microsoft Ready Template" id="{A073DAE3-B461-442F-A3D3-6642BD875E45}">
          <p14:sldIdLst>
            <p14:sldId id="1805"/>
            <p14:sldId id="1720"/>
            <p14:sldId id="1845"/>
          </p14:sldIdLst>
        </p14:section>
        <p14:section name="Pre-Day Slides" id="{605F7FC5-E4A3-46A3-B321-EF852BB8C582}">
          <p14:sldIdLst>
            <p14:sldId id="1851"/>
            <p14:sldId id="2485"/>
            <p14:sldId id="1670"/>
            <p14:sldId id="1853"/>
            <p14:sldId id="1854"/>
            <p14:sldId id="1855"/>
            <p14:sldId id="1860"/>
            <p14:sldId id="1856"/>
            <p14:sldId id="770"/>
            <p14:sldId id="677"/>
            <p14:sldId id="1870"/>
            <p14:sldId id="1881"/>
            <p14:sldId id="2311"/>
            <p14:sldId id="1861"/>
            <p14:sldId id="1880"/>
            <p14:sldId id="814"/>
            <p14:sldId id="1858"/>
            <p14:sldId id="1862"/>
            <p14:sldId id="1857"/>
            <p14:sldId id="705"/>
            <p14:sldId id="2435"/>
            <p14:sldId id="2438"/>
            <p14:sldId id="1886"/>
            <p14:sldId id="1863"/>
            <p14:sldId id="2364"/>
            <p14:sldId id="2365"/>
            <p14:sldId id="2420"/>
            <p14:sldId id="257"/>
            <p14:sldId id="1859"/>
            <p14:sldId id="2389"/>
            <p14:sldId id="2390"/>
            <p14:sldId id="2418"/>
            <p14:sldId id="1864"/>
            <p14:sldId id="276"/>
            <p14:sldId id="2409"/>
            <p14:sldId id="2484"/>
            <p14:sldId id="2350"/>
            <p14:sldId id="2381"/>
          </p14:sldIdLst>
        </p14:section>
        <p14:section name="Closing" id="{07F9491B-6930-4FE2-841D-2FD7429CC938}">
          <p14:sldIdLst>
            <p14:sldId id="1846"/>
            <p14:sldId id="1847"/>
            <p14:sldId id="1848"/>
            <p14:sldId id="1826"/>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36DAAA-8F98-40F1-8B87-27C6CBAAB793}" v="2" dt="2019-03-15T22:21:19.4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77908" autoAdjust="0"/>
  </p:normalViewPr>
  <p:slideViewPr>
    <p:cSldViewPr snapToGrid="0">
      <p:cViewPr varScale="1">
        <p:scale>
          <a:sx n="86" d="100"/>
          <a:sy n="86" d="100"/>
        </p:scale>
        <p:origin x="1662" y="9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Ormond" userId="910c2e97-2d42-47b2-8c1d-29d2f9eb5ef8" providerId="ADAL" clId="{2436DAAA-8F98-40F1-8B87-27C6CBAAB793}"/>
    <pc:docChg chg="delSld modSld delSection modSection">
      <pc:chgData name="Jon Ormond" userId="910c2e97-2d42-47b2-8c1d-29d2f9eb5ef8" providerId="ADAL" clId="{2436DAAA-8F98-40F1-8B87-27C6CBAAB793}" dt="2019-02-14T18:24:35.636" v="40" actId="20577"/>
      <pc:docMkLst>
        <pc:docMk/>
      </pc:docMkLst>
      <pc:sldChg chg="modSp">
        <pc:chgData name="Jon Ormond" userId="910c2e97-2d42-47b2-8c1d-29d2f9eb5ef8" providerId="ADAL" clId="{2436DAAA-8F98-40F1-8B87-27C6CBAAB793}" dt="2019-02-14T18:24:35.636" v="40" actId="20577"/>
        <pc:sldMkLst>
          <pc:docMk/>
          <pc:sldMk cId="332488620" sldId="1855"/>
        </pc:sldMkLst>
        <pc:spChg chg="mod">
          <ac:chgData name="Jon Ormond" userId="910c2e97-2d42-47b2-8c1d-29d2f9eb5ef8" providerId="ADAL" clId="{2436DAAA-8F98-40F1-8B87-27C6CBAAB793}" dt="2019-02-14T18:24:35.636" v="40" actId="20577"/>
          <ac:spMkLst>
            <pc:docMk/>
            <pc:sldMk cId="332488620" sldId="1855"/>
            <ac:spMk id="7" creationId="{7965301C-B5C7-4CC2-93F9-C8ED9601E592}"/>
          </ac:spMkLst>
        </pc:spChg>
      </pc:sldChg>
      <pc:sldChg chg="del">
        <pc:chgData name="Jon Ormond" userId="910c2e97-2d42-47b2-8c1d-29d2f9eb5ef8" providerId="ADAL" clId="{2436DAAA-8F98-40F1-8B87-27C6CBAAB793}" dt="2019-01-25T02:20:04.570" v="23" actId="2696"/>
        <pc:sldMkLst>
          <pc:docMk/>
          <pc:sldMk cId="3218004312" sldId="1865"/>
        </pc:sldMkLst>
      </pc:sldChg>
      <pc:sldChg chg="del">
        <pc:chgData name="Jon Ormond" userId="910c2e97-2d42-47b2-8c1d-29d2f9eb5ef8" providerId="ADAL" clId="{2436DAAA-8F98-40F1-8B87-27C6CBAAB793}" dt="2019-01-25T02:20:04.492" v="21" actId="2696"/>
        <pc:sldMkLst>
          <pc:docMk/>
          <pc:sldMk cId="812223004" sldId="1866"/>
        </pc:sldMkLst>
      </pc:sldChg>
      <pc:sldChg chg="del">
        <pc:chgData name="Jon Ormond" userId="910c2e97-2d42-47b2-8c1d-29d2f9eb5ef8" providerId="ADAL" clId="{2436DAAA-8F98-40F1-8B87-27C6CBAAB793}" dt="2019-01-25T02:20:04.292" v="14" actId="2696"/>
        <pc:sldMkLst>
          <pc:docMk/>
          <pc:sldMk cId="1518078243" sldId="1867"/>
        </pc:sldMkLst>
      </pc:sldChg>
      <pc:sldChg chg="del">
        <pc:chgData name="Jon Ormond" userId="910c2e97-2d42-47b2-8c1d-29d2f9eb5ef8" providerId="ADAL" clId="{2436DAAA-8F98-40F1-8B87-27C6CBAAB793}" dt="2019-01-25T02:20:04.243" v="9" actId="2696"/>
        <pc:sldMkLst>
          <pc:docMk/>
          <pc:sldMk cId="1441470231" sldId="1868"/>
        </pc:sldMkLst>
      </pc:sldChg>
      <pc:sldChg chg="del">
        <pc:chgData name="Jon Ormond" userId="910c2e97-2d42-47b2-8c1d-29d2f9eb5ef8" providerId="ADAL" clId="{2436DAAA-8F98-40F1-8B87-27C6CBAAB793}" dt="2019-01-25T02:20:04.169" v="4" actId="2696"/>
        <pc:sldMkLst>
          <pc:docMk/>
          <pc:sldMk cId="4238785496" sldId="1869"/>
        </pc:sldMkLst>
      </pc:sldChg>
      <pc:sldChg chg="del">
        <pc:chgData name="Jon Ormond" userId="910c2e97-2d42-47b2-8c1d-29d2f9eb5ef8" providerId="ADAL" clId="{2436DAAA-8F98-40F1-8B87-27C6CBAAB793}" dt="2019-01-25T02:20:04.333" v="18" actId="2696"/>
        <pc:sldMkLst>
          <pc:docMk/>
          <pc:sldMk cId="315613701" sldId="2486"/>
        </pc:sldMkLst>
      </pc:sldChg>
      <pc:sldChg chg="del">
        <pc:chgData name="Jon Ormond" userId="910c2e97-2d42-47b2-8c1d-29d2f9eb5ef8" providerId="ADAL" clId="{2436DAAA-8F98-40F1-8B87-27C6CBAAB793}" dt="2019-01-25T02:20:04.321" v="17" actId="2696"/>
        <pc:sldMkLst>
          <pc:docMk/>
          <pc:sldMk cId="769864812" sldId="2487"/>
        </pc:sldMkLst>
      </pc:sldChg>
      <pc:sldChg chg="del">
        <pc:chgData name="Jon Ormond" userId="910c2e97-2d42-47b2-8c1d-29d2f9eb5ef8" providerId="ADAL" clId="{2436DAAA-8F98-40F1-8B87-27C6CBAAB793}" dt="2019-01-25T02:20:04.312" v="16" actId="2696"/>
        <pc:sldMkLst>
          <pc:docMk/>
          <pc:sldMk cId="2801722864" sldId="2488"/>
        </pc:sldMkLst>
      </pc:sldChg>
      <pc:sldChg chg="del">
        <pc:chgData name="Jon Ormond" userId="910c2e97-2d42-47b2-8c1d-29d2f9eb5ef8" providerId="ADAL" clId="{2436DAAA-8F98-40F1-8B87-27C6CBAAB793}" dt="2019-01-25T02:20:04.298" v="15" actId="2696"/>
        <pc:sldMkLst>
          <pc:docMk/>
          <pc:sldMk cId="3710597238" sldId="2489"/>
        </pc:sldMkLst>
      </pc:sldChg>
      <pc:sldChg chg="del">
        <pc:chgData name="Jon Ormond" userId="910c2e97-2d42-47b2-8c1d-29d2f9eb5ef8" providerId="ADAL" clId="{2436DAAA-8F98-40F1-8B87-27C6CBAAB793}" dt="2019-01-25T02:20:04.280" v="13" actId="2696"/>
        <pc:sldMkLst>
          <pc:docMk/>
          <pc:sldMk cId="3790329130" sldId="2490"/>
        </pc:sldMkLst>
      </pc:sldChg>
      <pc:sldChg chg="del">
        <pc:chgData name="Jon Ormond" userId="910c2e97-2d42-47b2-8c1d-29d2f9eb5ef8" providerId="ADAL" clId="{2436DAAA-8F98-40F1-8B87-27C6CBAAB793}" dt="2019-01-25T02:20:04.275" v="12" actId="2696"/>
        <pc:sldMkLst>
          <pc:docMk/>
          <pc:sldMk cId="2785635799" sldId="2491"/>
        </pc:sldMkLst>
      </pc:sldChg>
      <pc:sldChg chg="del">
        <pc:chgData name="Jon Ormond" userId="910c2e97-2d42-47b2-8c1d-29d2f9eb5ef8" providerId="ADAL" clId="{2436DAAA-8F98-40F1-8B87-27C6CBAAB793}" dt="2019-01-25T02:20:04.269" v="11" actId="2696"/>
        <pc:sldMkLst>
          <pc:docMk/>
          <pc:sldMk cId="4135876572" sldId="2492"/>
        </pc:sldMkLst>
      </pc:sldChg>
      <pc:sldChg chg="del">
        <pc:chgData name="Jon Ormond" userId="910c2e97-2d42-47b2-8c1d-29d2f9eb5ef8" providerId="ADAL" clId="{2436DAAA-8F98-40F1-8B87-27C6CBAAB793}" dt="2019-01-25T02:20:04.256" v="10" actId="2696"/>
        <pc:sldMkLst>
          <pc:docMk/>
          <pc:sldMk cId="1851715791" sldId="2493"/>
        </pc:sldMkLst>
      </pc:sldChg>
      <pc:sldChg chg="del">
        <pc:chgData name="Jon Ormond" userId="910c2e97-2d42-47b2-8c1d-29d2f9eb5ef8" providerId="ADAL" clId="{2436DAAA-8F98-40F1-8B87-27C6CBAAB793}" dt="2019-01-25T02:20:04.231" v="8" actId="2696"/>
        <pc:sldMkLst>
          <pc:docMk/>
          <pc:sldMk cId="731519016" sldId="2494"/>
        </pc:sldMkLst>
      </pc:sldChg>
      <pc:sldChg chg="del">
        <pc:chgData name="Jon Ormond" userId="910c2e97-2d42-47b2-8c1d-29d2f9eb5ef8" providerId="ADAL" clId="{2436DAAA-8F98-40F1-8B87-27C6CBAAB793}" dt="2019-01-25T02:20:04.210" v="7" actId="2696"/>
        <pc:sldMkLst>
          <pc:docMk/>
          <pc:sldMk cId="2878592478" sldId="2495"/>
        </pc:sldMkLst>
      </pc:sldChg>
      <pc:sldChg chg="del">
        <pc:chgData name="Jon Ormond" userId="910c2e97-2d42-47b2-8c1d-29d2f9eb5ef8" providerId="ADAL" clId="{2436DAAA-8F98-40F1-8B87-27C6CBAAB793}" dt="2019-01-25T02:20:04.193" v="6" actId="2696"/>
        <pc:sldMkLst>
          <pc:docMk/>
          <pc:sldMk cId="2701178644" sldId="2496"/>
        </pc:sldMkLst>
      </pc:sldChg>
      <pc:sldChg chg="del">
        <pc:chgData name="Jon Ormond" userId="910c2e97-2d42-47b2-8c1d-29d2f9eb5ef8" providerId="ADAL" clId="{2436DAAA-8F98-40F1-8B87-27C6CBAAB793}" dt="2019-01-25T02:20:04.179" v="5" actId="2696"/>
        <pc:sldMkLst>
          <pc:docMk/>
          <pc:sldMk cId="2165666788" sldId="2497"/>
        </pc:sldMkLst>
      </pc:sldChg>
      <pc:sldChg chg="del">
        <pc:chgData name="Jon Ormond" userId="910c2e97-2d42-47b2-8c1d-29d2f9eb5ef8" providerId="ADAL" clId="{2436DAAA-8F98-40F1-8B87-27C6CBAAB793}" dt="2019-01-25T02:20:04.157" v="3" actId="2696"/>
        <pc:sldMkLst>
          <pc:docMk/>
          <pc:sldMk cId="2473135821" sldId="2498"/>
        </pc:sldMkLst>
      </pc:sldChg>
      <pc:sldChg chg="del">
        <pc:chgData name="Jon Ormond" userId="910c2e97-2d42-47b2-8c1d-29d2f9eb5ef8" providerId="ADAL" clId="{2436DAAA-8F98-40F1-8B87-27C6CBAAB793}" dt="2019-01-25T02:20:04.146" v="2" actId="2696"/>
        <pc:sldMkLst>
          <pc:docMk/>
          <pc:sldMk cId="1600062429" sldId="2499"/>
        </pc:sldMkLst>
      </pc:sldChg>
      <pc:sldChg chg="del">
        <pc:chgData name="Jon Ormond" userId="910c2e97-2d42-47b2-8c1d-29d2f9eb5ef8" providerId="ADAL" clId="{2436DAAA-8F98-40F1-8B87-27C6CBAAB793}" dt="2019-01-25T02:20:04.132" v="1" actId="2696"/>
        <pc:sldMkLst>
          <pc:docMk/>
          <pc:sldMk cId="2935975783" sldId="2500"/>
        </pc:sldMkLst>
      </pc:sldChg>
      <pc:sldChg chg="del">
        <pc:chgData name="Jon Ormond" userId="910c2e97-2d42-47b2-8c1d-29d2f9eb5ef8" providerId="ADAL" clId="{2436DAAA-8F98-40F1-8B87-27C6CBAAB793}" dt="2019-01-25T02:20:04.117" v="0" actId="2696"/>
        <pc:sldMkLst>
          <pc:docMk/>
          <pc:sldMk cId="3921251843" sldId="2501"/>
        </pc:sldMkLst>
      </pc:sldChg>
      <pc:sldChg chg="del">
        <pc:chgData name="Jon Ormond" userId="910c2e97-2d42-47b2-8c1d-29d2f9eb5ef8" providerId="ADAL" clId="{2436DAAA-8F98-40F1-8B87-27C6CBAAB793}" dt="2019-01-25T02:20:04.480" v="20" actId="2696"/>
        <pc:sldMkLst>
          <pc:docMk/>
          <pc:sldMk cId="1507592847" sldId="2503"/>
        </pc:sldMkLst>
      </pc:sldChg>
      <pc:sldChg chg="del">
        <pc:chgData name="Jon Ormond" userId="910c2e97-2d42-47b2-8c1d-29d2f9eb5ef8" providerId="ADAL" clId="{2436DAAA-8F98-40F1-8B87-27C6CBAAB793}" dt="2019-01-25T02:20:04.476" v="19" actId="2696"/>
        <pc:sldMkLst>
          <pc:docMk/>
          <pc:sldMk cId="4035984091" sldId="2504"/>
        </pc:sldMkLst>
      </pc:sldChg>
      <pc:sldChg chg="del">
        <pc:chgData name="Jon Ormond" userId="910c2e97-2d42-47b2-8c1d-29d2f9eb5ef8" providerId="ADAL" clId="{2436DAAA-8F98-40F1-8B87-27C6CBAAB793}" dt="2019-01-25T02:20:04.505" v="22" actId="2696"/>
        <pc:sldMkLst>
          <pc:docMk/>
          <pc:sldMk cId="1891685146" sldId="2505"/>
        </pc:sldMkLst>
      </pc:sldChg>
    </pc:docChg>
  </pc:docChgLst>
  <pc:docChgLst>
    <pc:chgData name="Jon Ormond" userId="910c2e97-2d42-47b2-8c1d-29d2f9eb5ef8" providerId="ADAL" clId="{082E1785-0A6B-44C0-9088-29432B3494C0}"/>
    <pc:docChg chg="undo custSel addSld modSld">
      <pc:chgData name="Jon Ormond" userId="910c2e97-2d42-47b2-8c1d-29d2f9eb5ef8" providerId="ADAL" clId="{082E1785-0A6B-44C0-9088-29432B3494C0}" dt="2019-02-10T16:45:22.029" v="357" actId="403"/>
      <pc:docMkLst>
        <pc:docMk/>
      </pc:docMkLst>
      <pc:sldChg chg="modSp">
        <pc:chgData name="Jon Ormond" userId="910c2e97-2d42-47b2-8c1d-29d2f9eb5ef8" providerId="ADAL" clId="{082E1785-0A6B-44C0-9088-29432B3494C0}" dt="2019-02-10T03:55:44.283" v="189" actId="1035"/>
        <pc:sldMkLst>
          <pc:docMk/>
          <pc:sldMk cId="332488620" sldId="1855"/>
        </pc:sldMkLst>
        <pc:spChg chg="mod">
          <ac:chgData name="Jon Ormond" userId="910c2e97-2d42-47b2-8c1d-29d2f9eb5ef8" providerId="ADAL" clId="{082E1785-0A6B-44C0-9088-29432B3494C0}" dt="2019-02-10T03:55:44.283" v="189" actId="1035"/>
          <ac:spMkLst>
            <pc:docMk/>
            <pc:sldMk cId="332488620" sldId="1855"/>
            <ac:spMk id="7" creationId="{7965301C-B5C7-4CC2-93F9-C8ED9601E592}"/>
          </ac:spMkLst>
        </pc:spChg>
      </pc:sldChg>
      <pc:sldChg chg="modSp">
        <pc:chgData name="Jon Ormond" userId="910c2e97-2d42-47b2-8c1d-29d2f9eb5ef8" providerId="ADAL" clId="{082E1785-0A6B-44C0-9088-29432B3494C0}" dt="2019-02-10T03:59:09.334" v="265" actId="20577"/>
        <pc:sldMkLst>
          <pc:docMk/>
          <pc:sldMk cId="1845049223" sldId="1856"/>
        </pc:sldMkLst>
        <pc:spChg chg="mod">
          <ac:chgData name="Jon Ormond" userId="910c2e97-2d42-47b2-8c1d-29d2f9eb5ef8" providerId="ADAL" clId="{082E1785-0A6B-44C0-9088-29432B3494C0}" dt="2019-02-10T03:59:09.334" v="265" actId="20577"/>
          <ac:spMkLst>
            <pc:docMk/>
            <pc:sldMk cId="1845049223" sldId="1856"/>
            <ac:spMk id="6" creationId="{33DC78DA-5F39-4C3B-800F-802242F713DE}"/>
          </ac:spMkLst>
        </pc:spChg>
      </pc:sldChg>
      <pc:sldChg chg="addSp delSp modSp">
        <pc:chgData name="Jon Ormond" userId="910c2e97-2d42-47b2-8c1d-29d2f9eb5ef8" providerId="ADAL" clId="{082E1785-0A6B-44C0-9088-29432B3494C0}" dt="2019-02-10T03:58:04.494" v="201" actId="1035"/>
        <pc:sldMkLst>
          <pc:docMk/>
          <pc:sldMk cId="1950150233" sldId="1860"/>
        </pc:sldMkLst>
        <pc:spChg chg="mod">
          <ac:chgData name="Jon Ormond" userId="910c2e97-2d42-47b2-8c1d-29d2f9eb5ef8" providerId="ADAL" clId="{082E1785-0A6B-44C0-9088-29432B3494C0}" dt="2019-02-10T03:58:04.494" v="201" actId="1035"/>
          <ac:spMkLst>
            <pc:docMk/>
            <pc:sldMk cId="1950150233" sldId="1860"/>
            <ac:spMk id="3" creationId="{59763058-B2AA-4832-9027-C3DC187F7673}"/>
          </ac:spMkLst>
        </pc:spChg>
        <pc:spChg chg="del mod">
          <ac:chgData name="Jon Ormond" userId="910c2e97-2d42-47b2-8c1d-29d2f9eb5ef8" providerId="ADAL" clId="{082E1785-0A6B-44C0-9088-29432B3494C0}" dt="2019-02-10T03:55:01.353" v="113" actId="478"/>
          <ac:spMkLst>
            <pc:docMk/>
            <pc:sldMk cId="1950150233" sldId="1860"/>
            <ac:spMk id="7" creationId="{7965301C-B5C7-4CC2-93F9-C8ED9601E592}"/>
          </ac:spMkLst>
        </pc:spChg>
        <pc:spChg chg="add del">
          <ac:chgData name="Jon Ormond" userId="910c2e97-2d42-47b2-8c1d-29d2f9eb5ef8" providerId="ADAL" clId="{082E1785-0A6B-44C0-9088-29432B3494C0}" dt="2019-02-10T03:54:58.823" v="112" actId="478"/>
          <ac:spMkLst>
            <pc:docMk/>
            <pc:sldMk cId="1950150233" sldId="1860"/>
            <ac:spMk id="8" creationId="{C7F13017-6310-46C1-B384-F6ABDE4F6DD5}"/>
          </ac:spMkLst>
        </pc:spChg>
        <pc:spChg chg="add mod">
          <ac:chgData name="Jon Ormond" userId="910c2e97-2d42-47b2-8c1d-29d2f9eb5ef8" providerId="ADAL" clId="{082E1785-0A6B-44C0-9088-29432B3494C0}" dt="2019-02-10T03:55:22.893" v="157" actId="1036"/>
          <ac:spMkLst>
            <pc:docMk/>
            <pc:sldMk cId="1950150233" sldId="1860"/>
            <ac:spMk id="9" creationId="{270E7C78-4804-4723-BED6-F37BEB076D1D}"/>
          </ac:spMkLst>
        </pc:spChg>
      </pc:sldChg>
      <pc:sldChg chg="modSp">
        <pc:chgData name="Jon Ormond" userId="910c2e97-2d42-47b2-8c1d-29d2f9eb5ef8" providerId="ADAL" clId="{082E1785-0A6B-44C0-9088-29432B3494C0}" dt="2019-02-10T03:59:48.479" v="296" actId="1036"/>
        <pc:sldMkLst>
          <pc:docMk/>
          <pc:sldMk cId="3318909843" sldId="1861"/>
        </pc:sldMkLst>
        <pc:spChg chg="mod">
          <ac:chgData name="Jon Ormond" userId="910c2e97-2d42-47b2-8c1d-29d2f9eb5ef8" providerId="ADAL" clId="{082E1785-0A6B-44C0-9088-29432B3494C0}" dt="2019-02-10T03:59:48.479" v="296" actId="1036"/>
          <ac:spMkLst>
            <pc:docMk/>
            <pc:sldMk cId="3318909843" sldId="1861"/>
            <ac:spMk id="6" creationId="{33DC78DA-5F39-4C3B-800F-802242F713DE}"/>
          </ac:spMkLst>
        </pc:spChg>
      </pc:sldChg>
      <pc:sldChg chg="addSp modSp add">
        <pc:chgData name="Jon Ormond" userId="910c2e97-2d42-47b2-8c1d-29d2f9eb5ef8" providerId="ADAL" clId="{082E1785-0A6B-44C0-9088-29432B3494C0}" dt="2019-02-10T16:45:22.029" v="357" actId="403"/>
        <pc:sldMkLst>
          <pc:docMk/>
          <pc:sldMk cId="3242788084" sldId="2486"/>
        </pc:sldMkLst>
        <pc:spChg chg="mod">
          <ac:chgData name="Jon Ormond" userId="910c2e97-2d42-47b2-8c1d-29d2f9eb5ef8" providerId="ADAL" clId="{082E1785-0A6B-44C0-9088-29432B3494C0}" dt="2019-02-10T16:44:42.660" v="314" actId="20577"/>
          <ac:spMkLst>
            <pc:docMk/>
            <pc:sldMk cId="3242788084" sldId="2486"/>
            <ac:spMk id="2" creationId="{5BD973C7-816E-4868-908A-381D7188FE6A}"/>
          </ac:spMkLst>
        </pc:spChg>
        <pc:spChg chg="add mod">
          <ac:chgData name="Jon Ormond" userId="910c2e97-2d42-47b2-8c1d-29d2f9eb5ef8" providerId="ADAL" clId="{082E1785-0A6B-44C0-9088-29432B3494C0}" dt="2019-02-10T16:45:22.029" v="357" actId="403"/>
          <ac:spMkLst>
            <pc:docMk/>
            <pc:sldMk cId="3242788084" sldId="2486"/>
            <ac:spMk id="3" creationId="{5024A22A-2E03-49EE-A8F6-6CAA77ED7C78}"/>
          </ac:spMkLst>
        </pc:spChg>
      </pc:sldChg>
    </pc:docChg>
  </pc:docChgLst>
  <pc:docChgLst>
    <pc:chgData name="Jon Ormond" userId="910c2e97-2d42-47b2-8c1d-29d2f9eb5ef8" providerId="ADAL" clId="{B0F8B17C-01A9-4EF7-9E81-84E6AF0BAE11}"/>
    <pc:docChg chg="undo custSel addSld delSld modSld sldOrd delMainMaster modMainMaster delSection modSection">
      <pc:chgData name="Jon Ormond" userId="910c2e97-2d42-47b2-8c1d-29d2f9eb5ef8" providerId="ADAL" clId="{B0F8B17C-01A9-4EF7-9E81-84E6AF0BAE11}" dt="2019-01-25T02:14:41.574" v="6879" actId="33524"/>
      <pc:docMkLst>
        <pc:docMk/>
      </pc:docMkLst>
      <pc:sldChg chg="add modTransition">
        <pc:chgData name="Jon Ormond" userId="910c2e97-2d42-47b2-8c1d-29d2f9eb5ef8" providerId="ADAL" clId="{B0F8B17C-01A9-4EF7-9E81-84E6AF0BAE11}" dt="2019-01-09T00:38:25.951" v="5443"/>
        <pc:sldMkLst>
          <pc:docMk/>
          <pc:sldMk cId="1122611100" sldId="257"/>
        </pc:sldMkLst>
      </pc:sldChg>
      <pc:sldChg chg="add modTransition">
        <pc:chgData name="Jon Ormond" userId="910c2e97-2d42-47b2-8c1d-29d2f9eb5ef8" providerId="ADAL" clId="{B0F8B17C-01A9-4EF7-9E81-84E6AF0BAE11}" dt="2019-01-09T00:38:25.951" v="5443"/>
        <pc:sldMkLst>
          <pc:docMk/>
          <pc:sldMk cId="4228690388" sldId="276"/>
        </pc:sldMkLst>
      </pc:sldChg>
      <pc:sldChg chg="add ord modTransition">
        <pc:chgData name="Jon Ormond" userId="910c2e97-2d42-47b2-8c1d-29d2f9eb5ef8" providerId="ADAL" clId="{B0F8B17C-01A9-4EF7-9E81-84E6AF0BAE11}" dt="2019-01-09T00:38:25.951" v="5443"/>
        <pc:sldMkLst>
          <pc:docMk/>
          <pc:sldMk cId="3617659411" sldId="677"/>
        </pc:sldMkLst>
      </pc:sldChg>
      <pc:sldChg chg="add modTransition">
        <pc:chgData name="Jon Ormond" userId="910c2e97-2d42-47b2-8c1d-29d2f9eb5ef8" providerId="ADAL" clId="{B0F8B17C-01A9-4EF7-9E81-84E6AF0BAE11}" dt="2019-01-09T00:38:25.951" v="5443"/>
        <pc:sldMkLst>
          <pc:docMk/>
          <pc:sldMk cId="181072284" sldId="705"/>
        </pc:sldMkLst>
      </pc:sldChg>
      <pc:sldChg chg="add ord modTransition">
        <pc:chgData name="Jon Ormond" userId="910c2e97-2d42-47b2-8c1d-29d2f9eb5ef8" providerId="ADAL" clId="{B0F8B17C-01A9-4EF7-9E81-84E6AF0BAE11}" dt="2019-01-09T00:38:25.951" v="5443"/>
        <pc:sldMkLst>
          <pc:docMk/>
          <pc:sldMk cId="3435815366" sldId="770"/>
        </pc:sldMkLst>
      </pc:sldChg>
      <pc:sldChg chg="delSp modSp add ord modTransition setBg">
        <pc:chgData name="Jon Ormond" userId="910c2e97-2d42-47b2-8c1d-29d2f9eb5ef8" providerId="ADAL" clId="{B0F8B17C-01A9-4EF7-9E81-84E6AF0BAE11}" dt="2019-01-09T00:38:25.951" v="5443"/>
        <pc:sldMkLst>
          <pc:docMk/>
          <pc:sldMk cId="2074649848" sldId="814"/>
        </pc:sldMkLst>
        <pc:spChg chg="del">
          <ac:chgData name="Jon Ormond" userId="910c2e97-2d42-47b2-8c1d-29d2f9eb5ef8" providerId="ADAL" clId="{B0F8B17C-01A9-4EF7-9E81-84E6AF0BAE11}" dt="2019-01-08T22:39:54.602" v="5104" actId="478"/>
          <ac:spMkLst>
            <pc:docMk/>
            <pc:sldMk cId="2074649848" sldId="814"/>
            <ac:spMk id="14" creationId="{6203AE65-3DD3-402A-87B6-82DAB60DC345}"/>
          </ac:spMkLst>
        </pc:spChg>
        <pc:spChg chg="del">
          <ac:chgData name="Jon Ormond" userId="910c2e97-2d42-47b2-8c1d-29d2f9eb5ef8" providerId="ADAL" clId="{B0F8B17C-01A9-4EF7-9E81-84E6AF0BAE11}" dt="2019-01-08T22:39:54.602" v="5104" actId="478"/>
          <ac:spMkLst>
            <pc:docMk/>
            <pc:sldMk cId="2074649848" sldId="814"/>
            <ac:spMk id="15" creationId="{491E9602-246D-40AE-B4EB-889BA34C7155}"/>
          </ac:spMkLst>
        </pc:spChg>
        <pc:spChg chg="del">
          <ac:chgData name="Jon Ormond" userId="910c2e97-2d42-47b2-8c1d-29d2f9eb5ef8" providerId="ADAL" clId="{B0F8B17C-01A9-4EF7-9E81-84E6AF0BAE11}" dt="2019-01-08T22:39:52.651" v="5103" actId="478"/>
          <ac:spMkLst>
            <pc:docMk/>
            <pc:sldMk cId="2074649848" sldId="814"/>
            <ac:spMk id="16" creationId="{E9C0E0A5-7A00-49E5-8060-FFA12A00FD19}"/>
          </ac:spMkLst>
        </pc:spChg>
        <pc:spChg chg="del">
          <ac:chgData name="Jon Ormond" userId="910c2e97-2d42-47b2-8c1d-29d2f9eb5ef8" providerId="ADAL" clId="{B0F8B17C-01A9-4EF7-9E81-84E6AF0BAE11}" dt="2019-01-08T22:39:54.602" v="5104" actId="478"/>
          <ac:spMkLst>
            <pc:docMk/>
            <pc:sldMk cId="2074649848" sldId="814"/>
            <ac:spMk id="28" creationId="{5E8C1832-1701-4BB6-8517-B043F0C3C32A}"/>
          </ac:spMkLst>
        </pc:spChg>
        <pc:spChg chg="del">
          <ac:chgData name="Jon Ormond" userId="910c2e97-2d42-47b2-8c1d-29d2f9eb5ef8" providerId="ADAL" clId="{B0F8B17C-01A9-4EF7-9E81-84E6AF0BAE11}" dt="2019-01-08T22:39:54.602" v="5104" actId="478"/>
          <ac:spMkLst>
            <pc:docMk/>
            <pc:sldMk cId="2074649848" sldId="814"/>
            <ac:spMk id="33" creationId="{16DF68F5-C30A-4013-9072-6C6E0D8B8F20}"/>
          </ac:spMkLst>
        </pc:spChg>
        <pc:spChg chg="mod">
          <ac:chgData name="Jon Ormond" userId="910c2e97-2d42-47b2-8c1d-29d2f9eb5ef8" providerId="ADAL" clId="{B0F8B17C-01A9-4EF7-9E81-84E6AF0BAE11}" dt="2019-01-08T22:40:38.271" v="5109" actId="1076"/>
          <ac:spMkLst>
            <pc:docMk/>
            <pc:sldMk cId="2074649848" sldId="814"/>
            <ac:spMk id="34" creationId="{0F087D67-7B3D-464E-883C-75F925CB66E0}"/>
          </ac:spMkLst>
        </pc:spChg>
        <pc:grpChg chg="del">
          <ac:chgData name="Jon Ormond" userId="910c2e97-2d42-47b2-8c1d-29d2f9eb5ef8" providerId="ADAL" clId="{B0F8B17C-01A9-4EF7-9E81-84E6AF0BAE11}" dt="2019-01-08T22:39:54.602" v="5104" actId="478"/>
          <ac:grpSpMkLst>
            <pc:docMk/>
            <pc:sldMk cId="2074649848" sldId="814"/>
            <ac:grpSpMk id="17" creationId="{F8AC9FA8-DCFD-496B-A42F-2670EB382505}"/>
          </ac:grpSpMkLst>
        </pc:grpChg>
        <pc:grpChg chg="del">
          <ac:chgData name="Jon Ormond" userId="910c2e97-2d42-47b2-8c1d-29d2f9eb5ef8" providerId="ADAL" clId="{B0F8B17C-01A9-4EF7-9E81-84E6AF0BAE11}" dt="2019-01-08T22:39:54.602" v="5104" actId="478"/>
          <ac:grpSpMkLst>
            <pc:docMk/>
            <pc:sldMk cId="2074649848" sldId="814"/>
            <ac:grpSpMk id="29" creationId="{09AAD97F-11AE-4957-8FB6-687CC5B9AA93}"/>
          </ac:grpSpMkLst>
        </pc:grpChg>
        <pc:picChg chg="mod">
          <ac:chgData name="Jon Ormond" userId="910c2e97-2d42-47b2-8c1d-29d2f9eb5ef8" providerId="ADAL" clId="{B0F8B17C-01A9-4EF7-9E81-84E6AF0BAE11}" dt="2019-01-08T22:40:00.448" v="5105" actId="1076"/>
          <ac:picMkLst>
            <pc:docMk/>
            <pc:sldMk cId="2074649848" sldId="814"/>
            <ac:picMk id="171" creationId="{6D99CD19-6367-4763-B581-0D343E6EE17A}"/>
          </ac:picMkLst>
        </pc:picChg>
      </pc:sldChg>
      <pc:sldChg chg="ord modTransition">
        <pc:chgData name="Jon Ormond" userId="910c2e97-2d42-47b2-8c1d-29d2f9eb5ef8" providerId="ADAL" clId="{B0F8B17C-01A9-4EF7-9E81-84E6AF0BAE11}" dt="2019-01-09T00:38:25.951" v="5443"/>
        <pc:sldMkLst>
          <pc:docMk/>
          <pc:sldMk cId="2402828649" sldId="1532"/>
        </pc:sldMkLst>
      </pc:sldChg>
      <pc:sldChg chg="modSp ord modTransition">
        <pc:chgData name="Jon Ormond" userId="910c2e97-2d42-47b2-8c1d-29d2f9eb5ef8" providerId="ADAL" clId="{B0F8B17C-01A9-4EF7-9E81-84E6AF0BAE11}" dt="2019-01-09T00:38:25.951" v="5443"/>
        <pc:sldMkLst>
          <pc:docMk/>
          <pc:sldMk cId="1793706927" sldId="1670"/>
        </pc:sldMkLst>
        <pc:spChg chg="mod">
          <ac:chgData name="Jon Ormond" userId="910c2e97-2d42-47b2-8c1d-29d2f9eb5ef8" providerId="ADAL" clId="{B0F8B17C-01A9-4EF7-9E81-84E6AF0BAE11}" dt="2019-01-08T23:04:50.604" v="5338" actId="13926"/>
          <ac:spMkLst>
            <pc:docMk/>
            <pc:sldMk cId="1793706927" sldId="1670"/>
            <ac:spMk id="6" creationId="{00000000-0000-0000-0000-000000000000}"/>
          </ac:spMkLst>
        </pc:spChg>
        <pc:spChg chg="mod">
          <ac:chgData name="Jon Ormond" userId="910c2e97-2d42-47b2-8c1d-29d2f9eb5ef8" providerId="ADAL" clId="{B0F8B17C-01A9-4EF7-9E81-84E6AF0BAE11}" dt="2019-01-08T22:50:01.434" v="5123" actId="20577"/>
          <ac:spMkLst>
            <pc:docMk/>
            <pc:sldMk cId="1793706927" sldId="1670"/>
            <ac:spMk id="17" creationId="{00000000-0000-0000-0000-000000000000}"/>
          </ac:spMkLst>
        </pc:spChg>
      </pc:sldChg>
      <pc:sldChg chg="modSp modTransition">
        <pc:chgData name="Jon Ormond" userId="910c2e97-2d42-47b2-8c1d-29d2f9eb5ef8" providerId="ADAL" clId="{B0F8B17C-01A9-4EF7-9E81-84E6AF0BAE11}" dt="2019-01-09T00:38:25.951" v="5443"/>
        <pc:sldMkLst>
          <pc:docMk/>
          <pc:sldMk cId="3182288875" sldId="1720"/>
        </pc:sldMkLst>
        <pc:spChg chg="mod">
          <ac:chgData name="Jon Ormond" userId="910c2e97-2d42-47b2-8c1d-29d2f9eb5ef8" providerId="ADAL" clId="{B0F8B17C-01A9-4EF7-9E81-84E6AF0BAE11}" dt="2019-01-03T19:34:03.944" v="0"/>
          <ac:spMkLst>
            <pc:docMk/>
            <pc:sldMk cId="3182288875" sldId="1720"/>
            <ac:spMk id="4" creationId="{00000000-0000-0000-0000-000000000000}"/>
          </ac:spMkLst>
        </pc:spChg>
        <pc:spChg chg="mod">
          <ac:chgData name="Jon Ormond" userId="910c2e97-2d42-47b2-8c1d-29d2f9eb5ef8" providerId="ADAL" clId="{B0F8B17C-01A9-4EF7-9E81-84E6AF0BAE11}" dt="2019-01-03T19:34:21.204" v="49" actId="20577"/>
          <ac:spMkLst>
            <pc:docMk/>
            <pc:sldMk cId="3182288875" sldId="1720"/>
            <ac:spMk id="5" creationId="{00000000-0000-0000-0000-000000000000}"/>
          </ac:spMkLst>
        </pc:spChg>
      </pc:sldChg>
      <pc:sldChg chg="modTransition">
        <pc:chgData name="Jon Ormond" userId="910c2e97-2d42-47b2-8c1d-29d2f9eb5ef8" providerId="ADAL" clId="{B0F8B17C-01A9-4EF7-9E81-84E6AF0BAE11}" dt="2019-01-09T00:38:25.951" v="5443"/>
        <pc:sldMkLst>
          <pc:docMk/>
          <pc:sldMk cId="3530378262" sldId="1805"/>
        </pc:sldMkLst>
      </pc:sldChg>
      <pc:sldChg chg="ord modTransition">
        <pc:chgData name="Jon Ormond" userId="910c2e97-2d42-47b2-8c1d-29d2f9eb5ef8" providerId="ADAL" clId="{B0F8B17C-01A9-4EF7-9E81-84E6AF0BAE11}" dt="2019-01-09T00:38:25.951" v="5443"/>
        <pc:sldMkLst>
          <pc:docMk/>
          <pc:sldMk cId="3510077334" sldId="1826"/>
        </pc:sldMkLst>
      </pc:sldChg>
      <pc:sldChg chg="modTransition">
        <pc:chgData name="Jon Ormond" userId="910c2e97-2d42-47b2-8c1d-29d2f9eb5ef8" providerId="ADAL" clId="{B0F8B17C-01A9-4EF7-9E81-84E6AF0BAE11}" dt="2019-01-09T00:38:25.951" v="5443"/>
        <pc:sldMkLst>
          <pc:docMk/>
          <pc:sldMk cId="3578779150" sldId="1827"/>
        </pc:sldMkLst>
      </pc:sldChg>
      <pc:sldChg chg="delSp modSp ord modTransition modNotesTx">
        <pc:chgData name="Jon Ormond" userId="910c2e97-2d42-47b2-8c1d-29d2f9eb5ef8" providerId="ADAL" clId="{B0F8B17C-01A9-4EF7-9E81-84E6AF0BAE11}" dt="2019-01-24T20:12:30.870" v="6017" actId="20577"/>
        <pc:sldMkLst>
          <pc:docMk/>
          <pc:sldMk cId="2892219758" sldId="1845"/>
        </pc:sldMkLst>
        <pc:spChg chg="mod">
          <ac:chgData name="Jon Ormond" userId="910c2e97-2d42-47b2-8c1d-29d2f9eb5ef8" providerId="ADAL" clId="{B0F8B17C-01A9-4EF7-9E81-84E6AF0BAE11}" dt="2019-01-24T20:12:30.870" v="6017" actId="20577"/>
          <ac:spMkLst>
            <pc:docMk/>
            <pc:sldMk cId="2892219758" sldId="1845"/>
            <ac:spMk id="5" creationId="{00000000-0000-0000-0000-000000000000}"/>
          </ac:spMkLst>
        </pc:spChg>
        <pc:spChg chg="del">
          <ac:chgData name="Jon Ormond" userId="910c2e97-2d42-47b2-8c1d-29d2f9eb5ef8" providerId="ADAL" clId="{B0F8B17C-01A9-4EF7-9E81-84E6AF0BAE11}" dt="2019-01-03T19:54:10.831" v="1628" actId="478"/>
          <ac:spMkLst>
            <pc:docMk/>
            <pc:sldMk cId="2892219758" sldId="1845"/>
            <ac:spMk id="7" creationId="{00000000-0000-0000-0000-000000000000}"/>
          </ac:spMkLst>
        </pc:spChg>
      </pc:sldChg>
      <pc:sldChg chg="delSp modSp ord modTransition">
        <pc:chgData name="Jon Ormond" userId="910c2e97-2d42-47b2-8c1d-29d2f9eb5ef8" providerId="ADAL" clId="{B0F8B17C-01A9-4EF7-9E81-84E6AF0BAE11}" dt="2019-01-09T00:38:25.951" v="5443"/>
        <pc:sldMkLst>
          <pc:docMk/>
          <pc:sldMk cId="3491184216" sldId="1846"/>
        </pc:sldMkLst>
        <pc:spChg chg="mod">
          <ac:chgData name="Jon Ormond" userId="910c2e97-2d42-47b2-8c1d-29d2f9eb5ef8" providerId="ADAL" clId="{B0F8B17C-01A9-4EF7-9E81-84E6AF0BAE11}" dt="2019-01-03T20:01:24.797" v="1848" actId="20577"/>
          <ac:spMkLst>
            <pc:docMk/>
            <pc:sldMk cId="3491184216" sldId="1846"/>
            <ac:spMk id="5" creationId="{00000000-0000-0000-0000-000000000000}"/>
          </ac:spMkLst>
        </pc:spChg>
        <pc:spChg chg="del">
          <ac:chgData name="Jon Ormond" userId="910c2e97-2d42-47b2-8c1d-29d2f9eb5ef8" providerId="ADAL" clId="{B0F8B17C-01A9-4EF7-9E81-84E6AF0BAE11}" dt="2019-01-03T19:57:21.373" v="1704" actId="478"/>
          <ac:spMkLst>
            <pc:docMk/>
            <pc:sldMk cId="3491184216" sldId="1846"/>
            <ac:spMk id="6" creationId="{784FED72-EE23-4F0A-9194-BEF9E6DE901E}"/>
          </ac:spMkLst>
        </pc:spChg>
      </pc:sldChg>
      <pc:sldChg chg="delSp modSp ord modTransition">
        <pc:chgData name="Jon Ormond" userId="910c2e97-2d42-47b2-8c1d-29d2f9eb5ef8" providerId="ADAL" clId="{B0F8B17C-01A9-4EF7-9E81-84E6AF0BAE11}" dt="2019-01-09T00:38:25.951" v="5443"/>
        <pc:sldMkLst>
          <pc:docMk/>
          <pc:sldMk cId="1276507350" sldId="1847"/>
        </pc:sldMkLst>
        <pc:spChg chg="mod">
          <ac:chgData name="Jon Ormond" userId="910c2e97-2d42-47b2-8c1d-29d2f9eb5ef8" providerId="ADAL" clId="{B0F8B17C-01A9-4EF7-9E81-84E6AF0BAE11}" dt="2019-01-03T20:17:34.347" v="2128" actId="20577"/>
          <ac:spMkLst>
            <pc:docMk/>
            <pc:sldMk cId="1276507350" sldId="1847"/>
            <ac:spMk id="5" creationId="{00000000-0000-0000-0000-000000000000}"/>
          </ac:spMkLst>
        </pc:spChg>
        <pc:spChg chg="del">
          <ac:chgData name="Jon Ormond" userId="910c2e97-2d42-47b2-8c1d-29d2f9eb5ef8" providerId="ADAL" clId="{B0F8B17C-01A9-4EF7-9E81-84E6AF0BAE11}" dt="2019-01-03T20:03:19.504" v="1851" actId="478"/>
          <ac:spMkLst>
            <pc:docMk/>
            <pc:sldMk cId="1276507350" sldId="1847"/>
            <ac:spMk id="9" creationId="{D3D7EBA0-17B0-404A-A703-EF83B5520C23}"/>
          </ac:spMkLst>
        </pc:spChg>
      </pc:sldChg>
      <pc:sldChg chg="ord modTransition">
        <pc:chgData name="Jon Ormond" userId="910c2e97-2d42-47b2-8c1d-29d2f9eb5ef8" providerId="ADAL" clId="{B0F8B17C-01A9-4EF7-9E81-84E6AF0BAE11}" dt="2019-01-09T00:38:25.951" v="5443"/>
        <pc:sldMkLst>
          <pc:docMk/>
          <pc:sldMk cId="186287909" sldId="1848"/>
        </pc:sldMkLst>
      </pc:sldChg>
      <pc:sldChg chg="modSp add ord modTransition">
        <pc:chgData name="Jon Ormond" userId="910c2e97-2d42-47b2-8c1d-29d2f9eb5ef8" providerId="ADAL" clId="{B0F8B17C-01A9-4EF7-9E81-84E6AF0BAE11}" dt="2019-01-09T00:38:25.951" v="5443"/>
        <pc:sldMkLst>
          <pc:docMk/>
          <pc:sldMk cId="3838065210" sldId="1851"/>
        </pc:sldMkLst>
        <pc:spChg chg="mod">
          <ac:chgData name="Jon Ormond" userId="910c2e97-2d42-47b2-8c1d-29d2f9eb5ef8" providerId="ADAL" clId="{B0F8B17C-01A9-4EF7-9E81-84E6AF0BAE11}" dt="2019-01-04T20:45:12.373" v="2642" actId="20577"/>
          <ac:spMkLst>
            <pc:docMk/>
            <pc:sldMk cId="3838065210" sldId="1851"/>
            <ac:spMk id="2" creationId="{00000000-0000-0000-0000-000000000000}"/>
          </ac:spMkLst>
        </pc:spChg>
      </pc:sldChg>
      <pc:sldChg chg="modSp add ord modTransition">
        <pc:chgData name="Jon Ormond" userId="910c2e97-2d42-47b2-8c1d-29d2f9eb5ef8" providerId="ADAL" clId="{B0F8B17C-01A9-4EF7-9E81-84E6AF0BAE11}" dt="2019-01-09T00:38:25.951" v="5443"/>
        <pc:sldMkLst>
          <pc:docMk/>
          <pc:sldMk cId="2318521038" sldId="1853"/>
        </pc:sldMkLst>
        <pc:spChg chg="mod">
          <ac:chgData name="Jon Ormond" userId="910c2e97-2d42-47b2-8c1d-29d2f9eb5ef8" providerId="ADAL" clId="{B0F8B17C-01A9-4EF7-9E81-84E6AF0BAE11}" dt="2019-01-04T20:49:53.042" v="2773" actId="20577"/>
          <ac:spMkLst>
            <pc:docMk/>
            <pc:sldMk cId="2318521038" sldId="1853"/>
            <ac:spMk id="2" creationId="{00000000-0000-0000-0000-000000000000}"/>
          </ac:spMkLst>
        </pc:spChg>
      </pc:sldChg>
      <pc:sldChg chg="addSp delSp modSp add ord modTransition modNotesTx">
        <pc:chgData name="Jon Ormond" userId="910c2e97-2d42-47b2-8c1d-29d2f9eb5ef8" providerId="ADAL" clId="{B0F8B17C-01A9-4EF7-9E81-84E6AF0BAE11}" dt="2019-01-24T20:15:07.117" v="6024" actId="20577"/>
        <pc:sldMkLst>
          <pc:docMk/>
          <pc:sldMk cId="1281241363" sldId="1854"/>
        </pc:sldMkLst>
        <pc:spChg chg="add del mod">
          <ac:chgData name="Jon Ormond" userId="910c2e97-2d42-47b2-8c1d-29d2f9eb5ef8" providerId="ADAL" clId="{B0F8B17C-01A9-4EF7-9E81-84E6AF0BAE11}" dt="2019-01-04T21:15:46.788" v="2779" actId="478"/>
          <ac:spMkLst>
            <pc:docMk/>
            <pc:sldMk cId="1281241363" sldId="1854"/>
            <ac:spMk id="3" creationId="{894549A9-C47F-48B8-A9D8-0210F720B706}"/>
          </ac:spMkLst>
        </pc:spChg>
        <pc:spChg chg="del mod">
          <ac:chgData name="Jon Ormond" userId="910c2e97-2d42-47b2-8c1d-29d2f9eb5ef8" providerId="ADAL" clId="{B0F8B17C-01A9-4EF7-9E81-84E6AF0BAE11}" dt="2019-01-04T21:15:43.815" v="2778" actId="478"/>
          <ac:spMkLst>
            <pc:docMk/>
            <pc:sldMk cId="1281241363" sldId="1854"/>
            <ac:spMk id="6" creationId="{00000000-0000-0000-0000-000000000000}"/>
          </ac:spMkLst>
        </pc:spChg>
        <pc:spChg chg="mod">
          <ac:chgData name="Jon Ormond" userId="910c2e97-2d42-47b2-8c1d-29d2f9eb5ef8" providerId="ADAL" clId="{B0F8B17C-01A9-4EF7-9E81-84E6AF0BAE11}" dt="2019-01-24T20:15:07.117" v="6024" actId="20577"/>
          <ac:spMkLst>
            <pc:docMk/>
            <pc:sldMk cId="1281241363" sldId="1854"/>
            <ac:spMk id="17" creationId="{00000000-0000-0000-0000-000000000000}"/>
          </ac:spMkLst>
        </pc:spChg>
        <pc:graphicFrameChg chg="add del mod modGraphic">
          <ac:chgData name="Jon Ormond" userId="910c2e97-2d42-47b2-8c1d-29d2f9eb5ef8" providerId="ADAL" clId="{B0F8B17C-01A9-4EF7-9E81-84E6AF0BAE11}" dt="2019-01-09T00:14:35.316" v="5401" actId="478"/>
          <ac:graphicFrameMkLst>
            <pc:docMk/>
            <pc:sldMk cId="1281241363" sldId="1854"/>
            <ac:graphicFrameMk id="7" creationId="{C4081D2A-C20E-4719-A4C1-768F87F0C621}"/>
          </ac:graphicFrameMkLst>
        </pc:graphicFrameChg>
        <pc:picChg chg="add del mod">
          <ac:chgData name="Jon Ormond" userId="910c2e97-2d42-47b2-8c1d-29d2f9eb5ef8" providerId="ADAL" clId="{B0F8B17C-01A9-4EF7-9E81-84E6AF0BAE11}" dt="2019-01-04T21:41:53.646" v="4054" actId="478"/>
          <ac:picMkLst>
            <pc:docMk/>
            <pc:sldMk cId="1281241363" sldId="1854"/>
            <ac:picMk id="4" creationId="{E8662A06-9C73-4B0F-A0BC-8593EF74616E}"/>
          </ac:picMkLst>
        </pc:picChg>
        <pc:picChg chg="add mod">
          <ac:chgData name="Jon Ormond" userId="910c2e97-2d42-47b2-8c1d-29d2f9eb5ef8" providerId="ADAL" clId="{B0F8B17C-01A9-4EF7-9E81-84E6AF0BAE11}" dt="2019-01-04T21:42:09.195" v="4056" actId="1076"/>
          <ac:picMkLst>
            <pc:docMk/>
            <pc:sldMk cId="1281241363" sldId="1854"/>
            <ac:picMk id="5" creationId="{7A311839-299F-442D-AC90-3CB1AA9179CC}"/>
          </ac:picMkLst>
        </pc:picChg>
      </pc:sldChg>
      <pc:sldChg chg="addSp delSp modSp add ord modTransition">
        <pc:chgData name="Jon Ormond" userId="910c2e97-2d42-47b2-8c1d-29d2f9eb5ef8" providerId="ADAL" clId="{B0F8B17C-01A9-4EF7-9E81-84E6AF0BAE11}" dt="2019-01-09T00:38:25.951" v="5443"/>
        <pc:sldMkLst>
          <pc:docMk/>
          <pc:sldMk cId="332488620" sldId="1855"/>
        </pc:sldMkLst>
        <pc:spChg chg="add del mod">
          <ac:chgData name="Jon Ormond" userId="910c2e97-2d42-47b2-8c1d-29d2f9eb5ef8" providerId="ADAL" clId="{B0F8B17C-01A9-4EF7-9E81-84E6AF0BAE11}" dt="2019-01-04T21:55:37.175" v="4263" actId="478"/>
          <ac:spMkLst>
            <pc:docMk/>
            <pc:sldMk cId="332488620" sldId="1855"/>
            <ac:spMk id="3" creationId="{59763058-B2AA-4832-9027-C3DC187F7673}"/>
          </ac:spMkLst>
        </pc:spChg>
        <pc:spChg chg="add del mod">
          <ac:chgData name="Jon Ormond" userId="910c2e97-2d42-47b2-8c1d-29d2f9eb5ef8" providerId="ADAL" clId="{B0F8B17C-01A9-4EF7-9E81-84E6AF0BAE11}" dt="2019-01-04T21:26:14.645" v="3130"/>
          <ac:spMkLst>
            <pc:docMk/>
            <pc:sldMk cId="332488620" sldId="1855"/>
            <ac:spMk id="5" creationId="{DC04C670-4072-4F3B-AE73-433001F6C2D1}"/>
          </ac:spMkLst>
        </pc:spChg>
        <pc:spChg chg="add mod">
          <ac:chgData name="Jon Ormond" userId="910c2e97-2d42-47b2-8c1d-29d2f9eb5ef8" providerId="ADAL" clId="{B0F8B17C-01A9-4EF7-9E81-84E6AF0BAE11}" dt="2019-01-04T21:29:34.989" v="3470" actId="207"/>
          <ac:spMkLst>
            <pc:docMk/>
            <pc:sldMk cId="332488620" sldId="1855"/>
            <ac:spMk id="7" creationId="{7965301C-B5C7-4CC2-93F9-C8ED9601E592}"/>
          </ac:spMkLst>
        </pc:spChg>
        <pc:spChg chg="mod">
          <ac:chgData name="Jon Ormond" userId="910c2e97-2d42-47b2-8c1d-29d2f9eb5ef8" providerId="ADAL" clId="{B0F8B17C-01A9-4EF7-9E81-84E6AF0BAE11}" dt="2019-01-04T21:56:49.016" v="4287" actId="255"/>
          <ac:spMkLst>
            <pc:docMk/>
            <pc:sldMk cId="332488620" sldId="1855"/>
            <ac:spMk id="17" creationId="{00000000-0000-0000-0000-000000000000}"/>
          </ac:spMkLst>
        </pc:spChg>
        <pc:picChg chg="add del mod">
          <ac:chgData name="Jon Ormond" userId="910c2e97-2d42-47b2-8c1d-29d2f9eb5ef8" providerId="ADAL" clId="{B0F8B17C-01A9-4EF7-9E81-84E6AF0BAE11}" dt="2019-01-04T21:42:16.136" v="4057" actId="478"/>
          <ac:picMkLst>
            <pc:docMk/>
            <pc:sldMk cId="332488620" sldId="1855"/>
            <ac:picMk id="2" creationId="{40A9FD94-F8AF-4E3B-A75E-6BA9B1D92264}"/>
          </ac:picMkLst>
        </pc:picChg>
        <pc:picChg chg="add del">
          <ac:chgData name="Jon Ormond" userId="910c2e97-2d42-47b2-8c1d-29d2f9eb5ef8" providerId="ADAL" clId="{B0F8B17C-01A9-4EF7-9E81-84E6AF0BAE11}" dt="2019-01-04T21:17:00.290" v="2787" actId="478"/>
          <ac:picMkLst>
            <pc:docMk/>
            <pc:sldMk cId="332488620" sldId="1855"/>
            <ac:picMk id="4" creationId="{E8662A06-9C73-4B0F-A0BC-8593EF74616E}"/>
          </ac:picMkLst>
        </pc:picChg>
        <pc:picChg chg="add mod ord">
          <ac:chgData name="Jon Ormond" userId="910c2e97-2d42-47b2-8c1d-29d2f9eb5ef8" providerId="ADAL" clId="{B0F8B17C-01A9-4EF7-9E81-84E6AF0BAE11}" dt="2019-01-04T21:45:10.422" v="4099" actId="167"/>
          <ac:picMkLst>
            <pc:docMk/>
            <pc:sldMk cId="332488620" sldId="1855"/>
            <ac:picMk id="6" creationId="{1A865378-BB42-4561-BC52-09D3AD6599CA}"/>
          </ac:picMkLst>
        </pc:picChg>
      </pc:sldChg>
      <pc:sldChg chg="addSp delSp modSp add modTransition">
        <pc:chgData name="Jon Ormond" userId="910c2e97-2d42-47b2-8c1d-29d2f9eb5ef8" providerId="ADAL" clId="{B0F8B17C-01A9-4EF7-9E81-84E6AF0BAE11}" dt="2019-01-09T00:38:25.951" v="5443"/>
        <pc:sldMkLst>
          <pc:docMk/>
          <pc:sldMk cId="1845049223" sldId="1856"/>
        </pc:sldMkLst>
        <pc:spChg chg="add del mod">
          <ac:chgData name="Jon Ormond" userId="910c2e97-2d42-47b2-8c1d-29d2f9eb5ef8" providerId="ADAL" clId="{B0F8B17C-01A9-4EF7-9E81-84E6AF0BAE11}" dt="2019-01-04T21:55:44.760" v="4265" actId="478"/>
          <ac:spMkLst>
            <pc:docMk/>
            <pc:sldMk cId="1845049223" sldId="1856"/>
            <ac:spMk id="5" creationId="{38D4F3E1-F0B7-4F7D-B9A7-5FA48FD68648}"/>
          </ac:spMkLst>
        </pc:spChg>
        <pc:spChg chg="add mod">
          <ac:chgData name="Jon Ormond" userId="910c2e97-2d42-47b2-8c1d-29d2f9eb5ef8" providerId="ADAL" clId="{B0F8B17C-01A9-4EF7-9E81-84E6AF0BAE11}" dt="2019-01-04T21:33:30.222" v="3739" actId="20577"/>
          <ac:spMkLst>
            <pc:docMk/>
            <pc:sldMk cId="1845049223" sldId="1856"/>
            <ac:spMk id="6" creationId="{33DC78DA-5F39-4C3B-800F-802242F713DE}"/>
          </ac:spMkLst>
        </pc:spChg>
        <pc:spChg chg="mod">
          <ac:chgData name="Jon Ormond" userId="910c2e97-2d42-47b2-8c1d-29d2f9eb5ef8" providerId="ADAL" clId="{B0F8B17C-01A9-4EF7-9E81-84E6AF0BAE11}" dt="2019-01-04T21:59:17.702" v="4302" actId="20577"/>
          <ac:spMkLst>
            <pc:docMk/>
            <pc:sldMk cId="1845049223" sldId="1856"/>
            <ac:spMk id="17" creationId="{00000000-0000-0000-0000-000000000000}"/>
          </ac:spMkLst>
        </pc:spChg>
        <pc:picChg chg="del">
          <ac:chgData name="Jon Ormond" userId="910c2e97-2d42-47b2-8c1d-29d2f9eb5ef8" providerId="ADAL" clId="{B0F8B17C-01A9-4EF7-9E81-84E6AF0BAE11}" dt="2019-01-04T21:17:49.535" v="2793" actId="478"/>
          <ac:picMkLst>
            <pc:docMk/>
            <pc:sldMk cId="1845049223" sldId="1856"/>
            <ac:picMk id="2" creationId="{40A9FD94-F8AF-4E3B-A75E-6BA9B1D92264}"/>
          </ac:picMkLst>
        </pc:picChg>
        <pc:picChg chg="add del mod">
          <ac:chgData name="Jon Ormond" userId="910c2e97-2d42-47b2-8c1d-29d2f9eb5ef8" providerId="ADAL" clId="{B0F8B17C-01A9-4EF7-9E81-84E6AF0BAE11}" dt="2019-01-04T21:42:28.476" v="4060" actId="478"/>
          <ac:picMkLst>
            <pc:docMk/>
            <pc:sldMk cId="1845049223" sldId="1856"/>
            <ac:picMk id="3" creationId="{A2225A09-6E09-4048-B25E-E4603FE2091D}"/>
          </ac:picMkLst>
        </pc:picChg>
        <pc:picChg chg="add mod ord">
          <ac:chgData name="Jon Ormond" userId="910c2e97-2d42-47b2-8c1d-29d2f9eb5ef8" providerId="ADAL" clId="{B0F8B17C-01A9-4EF7-9E81-84E6AF0BAE11}" dt="2019-01-04T21:45:06.971" v="4098" actId="167"/>
          <ac:picMkLst>
            <pc:docMk/>
            <pc:sldMk cId="1845049223" sldId="1856"/>
            <ac:picMk id="4" creationId="{2212804A-0561-4410-909A-D64482484745}"/>
          </ac:picMkLst>
        </pc:picChg>
      </pc:sldChg>
      <pc:sldChg chg="addSp delSp modSp add modTransition">
        <pc:chgData name="Jon Ormond" userId="910c2e97-2d42-47b2-8c1d-29d2f9eb5ef8" providerId="ADAL" clId="{B0F8B17C-01A9-4EF7-9E81-84E6AF0BAE11}" dt="2019-01-09T00:38:25.951" v="5443"/>
        <pc:sldMkLst>
          <pc:docMk/>
          <pc:sldMk cId="1485951729" sldId="1857"/>
        </pc:sldMkLst>
        <pc:spChg chg="add del mod">
          <ac:chgData name="Jon Ormond" userId="910c2e97-2d42-47b2-8c1d-29d2f9eb5ef8" providerId="ADAL" clId="{B0F8B17C-01A9-4EF7-9E81-84E6AF0BAE11}" dt="2019-01-04T21:56:00.208" v="4269" actId="478"/>
          <ac:spMkLst>
            <pc:docMk/>
            <pc:sldMk cId="1485951729" sldId="1857"/>
            <ac:spMk id="5" creationId="{02665BC6-0DE6-404E-8837-EFEA4EEADF38}"/>
          </ac:spMkLst>
        </pc:spChg>
        <pc:spChg chg="add mod">
          <ac:chgData name="Jon Ormond" userId="910c2e97-2d42-47b2-8c1d-29d2f9eb5ef8" providerId="ADAL" clId="{B0F8B17C-01A9-4EF7-9E81-84E6AF0BAE11}" dt="2019-01-04T21:46:17.551" v="4103" actId="20577"/>
          <ac:spMkLst>
            <pc:docMk/>
            <pc:sldMk cId="1485951729" sldId="1857"/>
            <ac:spMk id="7" creationId="{A008CB2C-5F0E-4254-BD4C-F5D8A985861D}"/>
          </ac:spMkLst>
        </pc:spChg>
        <pc:spChg chg="mod">
          <ac:chgData name="Jon Ormond" userId="910c2e97-2d42-47b2-8c1d-29d2f9eb5ef8" providerId="ADAL" clId="{B0F8B17C-01A9-4EF7-9E81-84E6AF0BAE11}" dt="2019-01-04T22:05:06.212" v="4557" actId="20577"/>
          <ac:spMkLst>
            <pc:docMk/>
            <pc:sldMk cId="1485951729" sldId="1857"/>
            <ac:spMk id="17" creationId="{00000000-0000-0000-0000-000000000000}"/>
          </ac:spMkLst>
        </pc:spChg>
        <pc:picChg chg="add del mod">
          <ac:chgData name="Jon Ormond" userId="910c2e97-2d42-47b2-8c1d-29d2f9eb5ef8" providerId="ADAL" clId="{B0F8B17C-01A9-4EF7-9E81-84E6AF0BAE11}" dt="2019-01-04T21:42:32.441" v="4062" actId="478"/>
          <ac:picMkLst>
            <pc:docMk/>
            <pc:sldMk cId="1485951729" sldId="1857"/>
            <ac:picMk id="2" creationId="{763E283C-09A9-4FD8-9187-44BCD95CFDB1}"/>
          </ac:picMkLst>
        </pc:picChg>
        <pc:picChg chg="del">
          <ac:chgData name="Jon Ormond" userId="910c2e97-2d42-47b2-8c1d-29d2f9eb5ef8" providerId="ADAL" clId="{B0F8B17C-01A9-4EF7-9E81-84E6AF0BAE11}" dt="2019-01-04T21:18:19.858" v="2801" actId="478"/>
          <ac:picMkLst>
            <pc:docMk/>
            <pc:sldMk cId="1485951729" sldId="1857"/>
            <ac:picMk id="3" creationId="{A2225A09-6E09-4048-B25E-E4603FE2091D}"/>
          </ac:picMkLst>
        </pc:picChg>
        <pc:picChg chg="add mod">
          <ac:chgData name="Jon Ormond" userId="910c2e97-2d42-47b2-8c1d-29d2f9eb5ef8" providerId="ADAL" clId="{B0F8B17C-01A9-4EF7-9E81-84E6AF0BAE11}" dt="2019-01-04T21:44:41.018" v="4095" actId="1036"/>
          <ac:picMkLst>
            <pc:docMk/>
            <pc:sldMk cId="1485951729" sldId="1857"/>
            <ac:picMk id="4" creationId="{B0335CEF-A039-450D-A233-52E7886C8496}"/>
          </ac:picMkLst>
        </pc:picChg>
      </pc:sldChg>
      <pc:sldChg chg="addSp delSp modSp add ord modTransition">
        <pc:chgData name="Jon Ormond" userId="910c2e97-2d42-47b2-8c1d-29d2f9eb5ef8" providerId="ADAL" clId="{B0F8B17C-01A9-4EF7-9E81-84E6AF0BAE11}" dt="2019-01-09T00:38:25.951" v="5443"/>
        <pc:sldMkLst>
          <pc:docMk/>
          <pc:sldMk cId="2216628239" sldId="1858"/>
        </pc:sldMkLst>
        <pc:spChg chg="add del mod">
          <ac:chgData name="Jon Ormond" userId="910c2e97-2d42-47b2-8c1d-29d2f9eb5ef8" providerId="ADAL" clId="{B0F8B17C-01A9-4EF7-9E81-84E6AF0BAE11}" dt="2019-01-04T21:55:53.008" v="4267" actId="478"/>
          <ac:spMkLst>
            <pc:docMk/>
            <pc:sldMk cId="2216628239" sldId="1858"/>
            <ac:spMk id="5" creationId="{919A114E-ED63-4FA6-A8E9-2D806E60E588}"/>
          </ac:spMkLst>
        </pc:spChg>
        <pc:spChg chg="add mod">
          <ac:chgData name="Jon Ormond" userId="910c2e97-2d42-47b2-8c1d-29d2f9eb5ef8" providerId="ADAL" clId="{B0F8B17C-01A9-4EF7-9E81-84E6AF0BAE11}" dt="2019-01-04T21:46:07.256" v="4100" actId="14100"/>
          <ac:spMkLst>
            <pc:docMk/>
            <pc:sldMk cId="2216628239" sldId="1858"/>
            <ac:spMk id="6" creationId="{D599D7F6-B479-4677-9068-35C59E9CE93B}"/>
          </ac:spMkLst>
        </pc:spChg>
        <pc:spChg chg="mod">
          <ac:chgData name="Jon Ormond" userId="910c2e97-2d42-47b2-8c1d-29d2f9eb5ef8" providerId="ADAL" clId="{B0F8B17C-01A9-4EF7-9E81-84E6AF0BAE11}" dt="2019-01-04T21:59:34.441" v="4304" actId="20577"/>
          <ac:spMkLst>
            <pc:docMk/>
            <pc:sldMk cId="2216628239" sldId="1858"/>
            <ac:spMk id="17" creationId="{00000000-0000-0000-0000-000000000000}"/>
          </ac:spMkLst>
        </pc:spChg>
        <pc:picChg chg="add del mod">
          <ac:chgData name="Jon Ormond" userId="910c2e97-2d42-47b2-8c1d-29d2f9eb5ef8" providerId="ADAL" clId="{B0F8B17C-01A9-4EF7-9E81-84E6AF0BAE11}" dt="2019-01-04T21:42:30.283" v="4061" actId="478"/>
          <ac:picMkLst>
            <pc:docMk/>
            <pc:sldMk cId="2216628239" sldId="1858"/>
            <ac:picMk id="2" creationId="{FA26222B-210C-47EA-B11D-6C008D970D2C}"/>
          </ac:picMkLst>
        </pc:picChg>
        <pc:picChg chg="del">
          <ac:chgData name="Jon Ormond" userId="910c2e97-2d42-47b2-8c1d-29d2f9eb5ef8" providerId="ADAL" clId="{B0F8B17C-01A9-4EF7-9E81-84E6AF0BAE11}" dt="2019-01-04T21:18:21.598" v="2802" actId="478"/>
          <ac:picMkLst>
            <pc:docMk/>
            <pc:sldMk cId="2216628239" sldId="1858"/>
            <ac:picMk id="3" creationId="{A2225A09-6E09-4048-B25E-E4603FE2091D}"/>
          </ac:picMkLst>
        </pc:picChg>
        <pc:picChg chg="add del">
          <ac:chgData name="Jon Ormond" userId="910c2e97-2d42-47b2-8c1d-29d2f9eb5ef8" providerId="ADAL" clId="{B0F8B17C-01A9-4EF7-9E81-84E6AF0BAE11}" dt="2019-01-04T21:43:00.583" v="4067"/>
          <ac:picMkLst>
            <pc:docMk/>
            <pc:sldMk cId="2216628239" sldId="1858"/>
            <ac:picMk id="4" creationId="{3407536A-2AB2-4E87-B196-69D5C33BDDBF}"/>
          </ac:picMkLst>
        </pc:picChg>
        <pc:picChg chg="add mod ord">
          <ac:chgData name="Jon Ormond" userId="910c2e97-2d42-47b2-8c1d-29d2f9eb5ef8" providerId="ADAL" clId="{B0F8B17C-01A9-4EF7-9E81-84E6AF0BAE11}" dt="2019-01-04T21:45:01.846" v="4097" actId="167"/>
          <ac:picMkLst>
            <pc:docMk/>
            <pc:sldMk cId="2216628239" sldId="1858"/>
            <ac:picMk id="7" creationId="{9EB1E0B3-BE9E-4DDC-944C-B989EFD1443D}"/>
          </ac:picMkLst>
        </pc:picChg>
      </pc:sldChg>
      <pc:sldChg chg="addSp delSp modSp add modTransition">
        <pc:chgData name="Jon Ormond" userId="910c2e97-2d42-47b2-8c1d-29d2f9eb5ef8" providerId="ADAL" clId="{B0F8B17C-01A9-4EF7-9E81-84E6AF0BAE11}" dt="2019-01-09T00:38:25.951" v="5443"/>
        <pc:sldMkLst>
          <pc:docMk/>
          <pc:sldMk cId="2612556644" sldId="1859"/>
        </pc:sldMkLst>
        <pc:spChg chg="add del mod">
          <ac:chgData name="Jon Ormond" userId="910c2e97-2d42-47b2-8c1d-29d2f9eb5ef8" providerId="ADAL" clId="{B0F8B17C-01A9-4EF7-9E81-84E6AF0BAE11}" dt="2019-01-04T21:56:07.397" v="4271" actId="478"/>
          <ac:spMkLst>
            <pc:docMk/>
            <pc:sldMk cId="2612556644" sldId="1859"/>
            <ac:spMk id="6" creationId="{AB51339F-BE11-4B52-B1E8-AE0704B80B12}"/>
          </ac:spMkLst>
        </pc:spChg>
        <pc:spChg chg="add mod">
          <ac:chgData name="Jon Ormond" userId="910c2e97-2d42-47b2-8c1d-29d2f9eb5ef8" providerId="ADAL" clId="{B0F8B17C-01A9-4EF7-9E81-84E6AF0BAE11}" dt="2019-01-04T21:47:10.463" v="4169" actId="20577"/>
          <ac:spMkLst>
            <pc:docMk/>
            <pc:sldMk cId="2612556644" sldId="1859"/>
            <ac:spMk id="8" creationId="{C91DDE00-7BAD-4E1C-91C6-393C6268AD40}"/>
          </ac:spMkLst>
        </pc:spChg>
        <pc:spChg chg="mod">
          <ac:chgData name="Jon Ormond" userId="910c2e97-2d42-47b2-8c1d-29d2f9eb5ef8" providerId="ADAL" clId="{B0F8B17C-01A9-4EF7-9E81-84E6AF0BAE11}" dt="2019-01-04T22:05:19.845" v="4559" actId="20577"/>
          <ac:spMkLst>
            <pc:docMk/>
            <pc:sldMk cId="2612556644" sldId="1859"/>
            <ac:spMk id="17" creationId="{00000000-0000-0000-0000-000000000000}"/>
          </ac:spMkLst>
        </pc:spChg>
        <pc:picChg chg="del">
          <ac:chgData name="Jon Ormond" userId="910c2e97-2d42-47b2-8c1d-29d2f9eb5ef8" providerId="ADAL" clId="{B0F8B17C-01A9-4EF7-9E81-84E6AF0BAE11}" dt="2019-01-04T21:19:04.666" v="2815" actId="478"/>
          <ac:picMkLst>
            <pc:docMk/>
            <pc:sldMk cId="2612556644" sldId="1859"/>
            <ac:picMk id="2" creationId="{763E283C-09A9-4FD8-9187-44BCD95CFDB1}"/>
          </ac:picMkLst>
        </pc:picChg>
        <pc:picChg chg="add del mod">
          <ac:chgData name="Jon Ormond" userId="910c2e97-2d42-47b2-8c1d-29d2f9eb5ef8" providerId="ADAL" clId="{B0F8B17C-01A9-4EF7-9E81-84E6AF0BAE11}" dt="2019-01-04T21:19:46.102" v="2824" actId="478"/>
          <ac:picMkLst>
            <pc:docMk/>
            <pc:sldMk cId="2612556644" sldId="1859"/>
            <ac:picMk id="3" creationId="{4A839C57-D3E5-4A5D-825F-3A4B4808845D}"/>
          </ac:picMkLst>
        </pc:picChg>
        <pc:picChg chg="add del mod">
          <ac:chgData name="Jon Ormond" userId="910c2e97-2d42-47b2-8c1d-29d2f9eb5ef8" providerId="ADAL" clId="{B0F8B17C-01A9-4EF7-9E81-84E6AF0BAE11}" dt="2019-01-04T21:42:34.418" v="4063" actId="478"/>
          <ac:picMkLst>
            <pc:docMk/>
            <pc:sldMk cId="2612556644" sldId="1859"/>
            <ac:picMk id="4" creationId="{772F60EE-AA4E-4581-A9E9-F37C6978AAF0}"/>
          </ac:picMkLst>
        </pc:picChg>
        <pc:picChg chg="add mod">
          <ac:chgData name="Jon Ormond" userId="910c2e97-2d42-47b2-8c1d-29d2f9eb5ef8" providerId="ADAL" clId="{B0F8B17C-01A9-4EF7-9E81-84E6AF0BAE11}" dt="2019-01-04T21:44:50.282" v="4096" actId="1036"/>
          <ac:picMkLst>
            <pc:docMk/>
            <pc:sldMk cId="2612556644" sldId="1859"/>
            <ac:picMk id="5" creationId="{590B2052-F106-4340-A863-35524CB0F5F3}"/>
          </ac:picMkLst>
        </pc:picChg>
      </pc:sldChg>
      <pc:sldChg chg="add ord modTransition">
        <pc:chgData name="Jon Ormond" userId="910c2e97-2d42-47b2-8c1d-29d2f9eb5ef8" providerId="ADAL" clId="{B0F8B17C-01A9-4EF7-9E81-84E6AF0BAE11}" dt="2019-01-09T00:38:25.951" v="5443"/>
        <pc:sldMkLst>
          <pc:docMk/>
          <pc:sldMk cId="1950150233" sldId="1860"/>
        </pc:sldMkLst>
      </pc:sldChg>
      <pc:sldChg chg="add modTransition">
        <pc:chgData name="Jon Ormond" userId="910c2e97-2d42-47b2-8c1d-29d2f9eb5ef8" providerId="ADAL" clId="{B0F8B17C-01A9-4EF7-9E81-84E6AF0BAE11}" dt="2019-01-09T00:38:25.951" v="5443"/>
        <pc:sldMkLst>
          <pc:docMk/>
          <pc:sldMk cId="3318909843" sldId="1861"/>
        </pc:sldMkLst>
      </pc:sldChg>
      <pc:sldChg chg="modSp add modTransition">
        <pc:chgData name="Jon Ormond" userId="910c2e97-2d42-47b2-8c1d-29d2f9eb5ef8" providerId="ADAL" clId="{B0F8B17C-01A9-4EF7-9E81-84E6AF0BAE11}" dt="2019-01-09T00:38:25.951" v="5443"/>
        <pc:sldMkLst>
          <pc:docMk/>
          <pc:sldMk cId="3853370490" sldId="1862"/>
        </pc:sldMkLst>
        <pc:spChg chg="mod">
          <ac:chgData name="Jon Ormond" userId="910c2e97-2d42-47b2-8c1d-29d2f9eb5ef8" providerId="ADAL" clId="{B0F8B17C-01A9-4EF7-9E81-84E6AF0BAE11}" dt="2019-01-08T23:17:22.162" v="5362" actId="20577"/>
          <ac:spMkLst>
            <pc:docMk/>
            <pc:sldMk cId="3853370490" sldId="1862"/>
            <ac:spMk id="5" creationId="{919A114E-ED63-4FA6-A8E9-2D806E60E588}"/>
          </ac:spMkLst>
        </pc:spChg>
      </pc:sldChg>
      <pc:sldChg chg="modSp add modTransition">
        <pc:chgData name="Jon Ormond" userId="910c2e97-2d42-47b2-8c1d-29d2f9eb5ef8" providerId="ADAL" clId="{B0F8B17C-01A9-4EF7-9E81-84E6AF0BAE11}" dt="2019-01-09T00:38:25.951" v="5443"/>
        <pc:sldMkLst>
          <pc:docMk/>
          <pc:sldMk cId="1329276478" sldId="1863"/>
        </pc:sldMkLst>
        <pc:spChg chg="mod">
          <ac:chgData name="Jon Ormond" userId="910c2e97-2d42-47b2-8c1d-29d2f9eb5ef8" providerId="ADAL" clId="{B0F8B17C-01A9-4EF7-9E81-84E6AF0BAE11}" dt="2019-01-08T23:19:07.565" v="5397" actId="20577"/>
          <ac:spMkLst>
            <pc:docMk/>
            <pc:sldMk cId="1329276478" sldId="1863"/>
            <ac:spMk id="5" creationId="{02665BC6-0DE6-404E-8837-EFEA4EEADF38}"/>
          </ac:spMkLst>
        </pc:spChg>
      </pc:sldChg>
      <pc:sldChg chg="modSp add modTransition">
        <pc:chgData name="Jon Ormond" userId="910c2e97-2d42-47b2-8c1d-29d2f9eb5ef8" providerId="ADAL" clId="{B0F8B17C-01A9-4EF7-9E81-84E6AF0BAE11}" dt="2019-01-09T00:38:25.951" v="5443"/>
        <pc:sldMkLst>
          <pc:docMk/>
          <pc:sldMk cId="1154501731" sldId="1864"/>
        </pc:sldMkLst>
        <pc:spChg chg="mod">
          <ac:chgData name="Jon Ormond" userId="910c2e97-2d42-47b2-8c1d-29d2f9eb5ef8" providerId="ADAL" clId="{B0F8B17C-01A9-4EF7-9E81-84E6AF0BAE11}" dt="2019-01-04T22:49:39.276" v="4827" actId="20577"/>
          <ac:spMkLst>
            <pc:docMk/>
            <pc:sldMk cId="1154501731" sldId="1864"/>
            <ac:spMk id="6" creationId="{AB51339F-BE11-4B52-B1E8-AE0704B80B12}"/>
          </ac:spMkLst>
        </pc:spChg>
      </pc:sldChg>
      <pc:sldChg chg="addSp delSp modSp add modTransition">
        <pc:chgData name="Jon Ormond" userId="910c2e97-2d42-47b2-8c1d-29d2f9eb5ef8" providerId="ADAL" clId="{B0F8B17C-01A9-4EF7-9E81-84E6AF0BAE11}" dt="2019-01-09T00:38:25.951" v="5443"/>
        <pc:sldMkLst>
          <pc:docMk/>
          <pc:sldMk cId="2968111947" sldId="1870"/>
        </pc:sldMkLst>
        <pc:spChg chg="del">
          <ac:chgData name="Jon Ormond" userId="910c2e97-2d42-47b2-8c1d-29d2f9eb5ef8" providerId="ADAL" clId="{B0F8B17C-01A9-4EF7-9E81-84E6AF0BAE11}" dt="2019-01-08T22:10:08.751" v="4859" actId="478"/>
          <ac:spMkLst>
            <pc:docMk/>
            <pc:sldMk cId="2968111947" sldId="1870"/>
            <ac:spMk id="3" creationId="{F519D7CC-C20C-498A-BAF2-C9CBDB6FC0C9}"/>
          </ac:spMkLst>
        </pc:spChg>
        <pc:spChg chg="add del mod">
          <ac:chgData name="Jon Ormond" userId="910c2e97-2d42-47b2-8c1d-29d2f9eb5ef8" providerId="ADAL" clId="{B0F8B17C-01A9-4EF7-9E81-84E6AF0BAE11}" dt="2019-01-08T22:10:14.013" v="4860" actId="478"/>
          <ac:spMkLst>
            <pc:docMk/>
            <pc:sldMk cId="2968111947" sldId="1870"/>
            <ac:spMk id="4" creationId="{8784951F-2DEC-47F5-A059-AEC42910E94E}"/>
          </ac:spMkLst>
        </pc:spChg>
        <pc:spChg chg="add mod">
          <ac:chgData name="Jon Ormond" userId="910c2e97-2d42-47b2-8c1d-29d2f9eb5ef8" providerId="ADAL" clId="{B0F8B17C-01A9-4EF7-9E81-84E6AF0BAE11}" dt="2019-01-08T22:36:44.062" v="5039" actId="207"/>
          <ac:spMkLst>
            <pc:docMk/>
            <pc:sldMk cId="2968111947" sldId="1870"/>
            <ac:spMk id="5" creationId="{D9005910-BEFE-4290-BAC9-3AF0BDADE1E8}"/>
          </ac:spMkLst>
        </pc:spChg>
        <pc:spChg chg="add mod">
          <ac:chgData name="Jon Ormond" userId="910c2e97-2d42-47b2-8c1d-29d2f9eb5ef8" providerId="ADAL" clId="{B0F8B17C-01A9-4EF7-9E81-84E6AF0BAE11}" dt="2019-01-08T22:36:46.645" v="5040" actId="207"/>
          <ac:spMkLst>
            <pc:docMk/>
            <pc:sldMk cId="2968111947" sldId="1870"/>
            <ac:spMk id="6" creationId="{2AE133B0-F8E9-4557-AD5B-EDF3CADD44E5}"/>
          </ac:spMkLst>
        </pc:spChg>
        <pc:spChg chg="add mod">
          <ac:chgData name="Jon Ormond" userId="910c2e97-2d42-47b2-8c1d-29d2f9eb5ef8" providerId="ADAL" clId="{B0F8B17C-01A9-4EF7-9E81-84E6AF0BAE11}" dt="2019-01-08T22:36:49.766" v="5041" actId="207"/>
          <ac:spMkLst>
            <pc:docMk/>
            <pc:sldMk cId="2968111947" sldId="1870"/>
            <ac:spMk id="7" creationId="{8DCE023F-7ADB-4111-8D04-22288871486D}"/>
          </ac:spMkLst>
        </pc:spChg>
        <pc:spChg chg="mod">
          <ac:chgData name="Jon Ormond" userId="910c2e97-2d42-47b2-8c1d-29d2f9eb5ef8" providerId="ADAL" clId="{B0F8B17C-01A9-4EF7-9E81-84E6AF0BAE11}" dt="2019-01-08T22:36:15.194" v="5032" actId="207"/>
          <ac:spMkLst>
            <pc:docMk/>
            <pc:sldMk cId="2968111947" sldId="1870"/>
            <ac:spMk id="16" creationId="{E3827CF0-AEA6-479E-9BDD-124CFF27CBFF}"/>
          </ac:spMkLst>
        </pc:spChg>
        <pc:spChg chg="mod">
          <ac:chgData name="Jon Ormond" userId="910c2e97-2d42-47b2-8c1d-29d2f9eb5ef8" providerId="ADAL" clId="{B0F8B17C-01A9-4EF7-9E81-84E6AF0BAE11}" dt="2019-01-08T22:36:36.697" v="5037" actId="207"/>
          <ac:spMkLst>
            <pc:docMk/>
            <pc:sldMk cId="2968111947" sldId="1870"/>
            <ac:spMk id="18" creationId="{E7068A64-1280-4B95-A3A9-EA5E9ABB1D6C}"/>
          </ac:spMkLst>
        </pc:spChg>
        <pc:spChg chg="mod">
          <ac:chgData name="Jon Ormond" userId="910c2e97-2d42-47b2-8c1d-29d2f9eb5ef8" providerId="ADAL" clId="{B0F8B17C-01A9-4EF7-9E81-84E6AF0BAE11}" dt="2019-01-08T22:36:33.791" v="5036" actId="207"/>
          <ac:spMkLst>
            <pc:docMk/>
            <pc:sldMk cId="2968111947" sldId="1870"/>
            <ac:spMk id="27" creationId="{581CEDED-6EAB-488F-B492-B21CE5A17843}"/>
          </ac:spMkLst>
        </pc:spChg>
        <pc:spChg chg="mod">
          <ac:chgData name="Jon Ormond" userId="910c2e97-2d42-47b2-8c1d-29d2f9eb5ef8" providerId="ADAL" clId="{B0F8B17C-01A9-4EF7-9E81-84E6AF0BAE11}" dt="2019-01-08T22:36:10.714" v="5031" actId="207"/>
          <ac:spMkLst>
            <pc:docMk/>
            <pc:sldMk cId="2968111947" sldId="1870"/>
            <ac:spMk id="32" creationId="{DD6DA522-8715-48AE-A596-EAE124E89AF7}"/>
          </ac:spMkLst>
        </pc:spChg>
        <pc:spChg chg="mod">
          <ac:chgData name="Jon Ormond" userId="910c2e97-2d42-47b2-8c1d-29d2f9eb5ef8" providerId="ADAL" clId="{B0F8B17C-01A9-4EF7-9E81-84E6AF0BAE11}" dt="2019-01-08T22:36:23.123" v="5034" actId="207"/>
          <ac:spMkLst>
            <pc:docMk/>
            <pc:sldMk cId="2968111947" sldId="1870"/>
            <ac:spMk id="42" creationId="{86C83212-6C2C-4C11-83DC-69E648220564}"/>
          </ac:spMkLst>
        </pc:spChg>
        <pc:spChg chg="mod">
          <ac:chgData name="Jon Ormond" userId="910c2e97-2d42-47b2-8c1d-29d2f9eb5ef8" providerId="ADAL" clId="{B0F8B17C-01A9-4EF7-9E81-84E6AF0BAE11}" dt="2019-01-08T22:36:40.511" v="5038" actId="207"/>
          <ac:spMkLst>
            <pc:docMk/>
            <pc:sldMk cId="2968111947" sldId="1870"/>
            <ac:spMk id="44" creationId="{5C47270B-F69A-4B39-9E8E-0F0046517F3B}"/>
          </ac:spMkLst>
        </pc:spChg>
        <pc:spChg chg="mod">
          <ac:chgData name="Jon Ormond" userId="910c2e97-2d42-47b2-8c1d-29d2f9eb5ef8" providerId="ADAL" clId="{B0F8B17C-01A9-4EF7-9E81-84E6AF0BAE11}" dt="2019-01-08T22:36:26.830" v="5035" actId="207"/>
          <ac:spMkLst>
            <pc:docMk/>
            <pc:sldMk cId="2968111947" sldId="1870"/>
            <ac:spMk id="54" creationId="{4586DA3F-F4DD-4745-8F17-41D19A9B9731}"/>
          </ac:spMkLst>
        </pc:spChg>
        <pc:spChg chg="mod">
          <ac:chgData name="Jon Ormond" userId="910c2e97-2d42-47b2-8c1d-29d2f9eb5ef8" providerId="ADAL" clId="{B0F8B17C-01A9-4EF7-9E81-84E6AF0BAE11}" dt="2019-01-08T22:36:04.442" v="5029" actId="207"/>
          <ac:spMkLst>
            <pc:docMk/>
            <pc:sldMk cId="2968111947" sldId="1870"/>
            <ac:spMk id="59" creationId="{49B721EA-467B-473E-88E0-C89A096FB786}"/>
          </ac:spMkLst>
        </pc:spChg>
        <pc:grpChg chg="add mod">
          <ac:chgData name="Jon Ormond" userId="910c2e97-2d42-47b2-8c1d-29d2f9eb5ef8" providerId="ADAL" clId="{B0F8B17C-01A9-4EF7-9E81-84E6AF0BAE11}" dt="2019-01-08T22:13:08.888" v="4965" actId="1038"/>
          <ac:grpSpMkLst>
            <pc:docMk/>
            <pc:sldMk cId="2968111947" sldId="1870"/>
            <ac:grpSpMk id="8" creationId="{02239926-F3D1-48CF-BCA0-B6F5C9E36567}"/>
          </ac:grpSpMkLst>
        </pc:grpChg>
        <pc:grpChg chg="add mod">
          <ac:chgData name="Jon Ormond" userId="910c2e97-2d42-47b2-8c1d-29d2f9eb5ef8" providerId="ADAL" clId="{B0F8B17C-01A9-4EF7-9E81-84E6AF0BAE11}" dt="2019-01-08T22:13:08.888" v="4965" actId="1038"/>
          <ac:grpSpMkLst>
            <pc:docMk/>
            <pc:sldMk cId="2968111947" sldId="1870"/>
            <ac:grpSpMk id="22" creationId="{2D384240-7D50-4CD6-BA27-3E288B5D1807}"/>
          </ac:grpSpMkLst>
        </pc:grpChg>
        <pc:grpChg chg="add mod">
          <ac:chgData name="Jon Ormond" userId="910c2e97-2d42-47b2-8c1d-29d2f9eb5ef8" providerId="ADAL" clId="{B0F8B17C-01A9-4EF7-9E81-84E6AF0BAE11}" dt="2019-01-08T22:13:08.888" v="4965" actId="1038"/>
          <ac:grpSpMkLst>
            <pc:docMk/>
            <pc:sldMk cId="2968111947" sldId="1870"/>
            <ac:grpSpMk id="35" creationId="{762F962C-8F70-4133-990B-42C7095A71DD}"/>
          </ac:grpSpMkLst>
        </pc:grpChg>
        <pc:grpChg chg="add mod">
          <ac:chgData name="Jon Ormond" userId="910c2e97-2d42-47b2-8c1d-29d2f9eb5ef8" providerId="ADAL" clId="{B0F8B17C-01A9-4EF7-9E81-84E6AF0BAE11}" dt="2019-01-08T22:13:08.888" v="4965" actId="1038"/>
          <ac:grpSpMkLst>
            <pc:docMk/>
            <pc:sldMk cId="2968111947" sldId="1870"/>
            <ac:grpSpMk id="49" creationId="{E3616D2D-5357-43B3-8B56-ECB2A0284AA4}"/>
          </ac:grpSpMkLst>
        </pc:grpChg>
      </pc:sldChg>
      <pc:sldChg chg="add modTransition">
        <pc:chgData name="Jon Ormond" userId="910c2e97-2d42-47b2-8c1d-29d2f9eb5ef8" providerId="ADAL" clId="{B0F8B17C-01A9-4EF7-9E81-84E6AF0BAE11}" dt="2019-01-09T00:38:25.951" v="5443"/>
        <pc:sldMkLst>
          <pc:docMk/>
          <pc:sldMk cId="2174572294" sldId="1880"/>
        </pc:sldMkLst>
      </pc:sldChg>
      <pc:sldChg chg="addSp modSp add ord modTransition">
        <pc:chgData name="Jon Ormond" userId="910c2e97-2d42-47b2-8c1d-29d2f9eb5ef8" providerId="ADAL" clId="{B0F8B17C-01A9-4EF7-9E81-84E6AF0BAE11}" dt="2019-01-09T00:38:25.951" v="5443"/>
        <pc:sldMkLst>
          <pc:docMk/>
          <pc:sldMk cId="2129382842" sldId="1881"/>
        </pc:sldMkLst>
        <pc:spChg chg="mod">
          <ac:chgData name="Jon Ormond" userId="910c2e97-2d42-47b2-8c1d-29d2f9eb5ef8" providerId="ADAL" clId="{B0F8B17C-01A9-4EF7-9E81-84E6AF0BAE11}" dt="2019-01-08T23:14:03.917" v="5355" actId="1037"/>
          <ac:spMkLst>
            <pc:docMk/>
            <pc:sldMk cId="2129382842" sldId="1881"/>
            <ac:spMk id="60" creationId="{0EE10BE4-CE63-47A4-A037-7B2AA658BB70}"/>
          </ac:spMkLst>
        </pc:spChg>
        <pc:spChg chg="add mod">
          <ac:chgData name="Jon Ormond" userId="910c2e97-2d42-47b2-8c1d-29d2f9eb5ef8" providerId="ADAL" clId="{B0F8B17C-01A9-4EF7-9E81-84E6AF0BAE11}" dt="2019-01-08T23:14:10.425" v="5357" actId="14100"/>
          <ac:spMkLst>
            <pc:docMk/>
            <pc:sldMk cId="2129382842" sldId="1881"/>
            <ac:spMk id="64" creationId="{F8BD2F12-4552-41E0-8601-47E758C97EF1}"/>
          </ac:spMkLst>
        </pc:spChg>
        <pc:cxnChg chg="mod">
          <ac:chgData name="Jon Ormond" userId="910c2e97-2d42-47b2-8c1d-29d2f9eb5ef8" providerId="ADAL" clId="{B0F8B17C-01A9-4EF7-9E81-84E6AF0BAE11}" dt="2019-01-08T22:35:30.347" v="5027" actId="14100"/>
          <ac:cxnSpMkLst>
            <pc:docMk/>
            <pc:sldMk cId="2129382842" sldId="1881"/>
            <ac:cxnSpMk id="6" creationId="{AE3297F4-22CD-4C14-8797-866C86A9AB9A}"/>
          </ac:cxnSpMkLst>
        </pc:cxnChg>
      </pc:sldChg>
      <pc:sldChg chg="add modTransition">
        <pc:chgData name="Jon Ormond" userId="910c2e97-2d42-47b2-8c1d-29d2f9eb5ef8" providerId="ADAL" clId="{B0F8B17C-01A9-4EF7-9E81-84E6AF0BAE11}" dt="2019-01-09T00:38:25.951" v="5443"/>
        <pc:sldMkLst>
          <pc:docMk/>
          <pc:sldMk cId="3837325542" sldId="1886"/>
        </pc:sldMkLst>
      </pc:sldChg>
      <pc:sldChg chg="add modTransition">
        <pc:chgData name="Jon Ormond" userId="910c2e97-2d42-47b2-8c1d-29d2f9eb5ef8" providerId="ADAL" clId="{B0F8B17C-01A9-4EF7-9E81-84E6AF0BAE11}" dt="2019-01-09T00:38:25.951" v="5443"/>
        <pc:sldMkLst>
          <pc:docMk/>
          <pc:sldMk cId="2260613192" sldId="2311"/>
        </pc:sldMkLst>
      </pc:sldChg>
      <pc:sldChg chg="add ord modTransition">
        <pc:chgData name="Jon Ormond" userId="910c2e97-2d42-47b2-8c1d-29d2f9eb5ef8" providerId="ADAL" clId="{B0F8B17C-01A9-4EF7-9E81-84E6AF0BAE11}" dt="2019-01-09T00:38:25.951" v="5443"/>
        <pc:sldMkLst>
          <pc:docMk/>
          <pc:sldMk cId="1779817415" sldId="2350"/>
        </pc:sldMkLst>
      </pc:sldChg>
      <pc:sldChg chg="add ord modTransition">
        <pc:chgData name="Jon Ormond" userId="910c2e97-2d42-47b2-8c1d-29d2f9eb5ef8" providerId="ADAL" clId="{B0F8B17C-01A9-4EF7-9E81-84E6AF0BAE11}" dt="2019-01-09T00:38:25.951" v="5443"/>
        <pc:sldMkLst>
          <pc:docMk/>
          <pc:sldMk cId="646893651" sldId="2364"/>
        </pc:sldMkLst>
      </pc:sldChg>
      <pc:sldChg chg="add ord modTransition">
        <pc:chgData name="Jon Ormond" userId="910c2e97-2d42-47b2-8c1d-29d2f9eb5ef8" providerId="ADAL" clId="{B0F8B17C-01A9-4EF7-9E81-84E6AF0BAE11}" dt="2019-01-09T00:38:25.951" v="5443"/>
        <pc:sldMkLst>
          <pc:docMk/>
          <pc:sldMk cId="935061315" sldId="2365"/>
        </pc:sldMkLst>
      </pc:sldChg>
      <pc:sldChg chg="delSp add ord modTransition">
        <pc:chgData name="Jon Ormond" userId="910c2e97-2d42-47b2-8c1d-29d2f9eb5ef8" providerId="ADAL" clId="{B0F8B17C-01A9-4EF7-9E81-84E6AF0BAE11}" dt="2019-01-09T00:38:25.951" v="5443"/>
        <pc:sldMkLst>
          <pc:docMk/>
          <pc:sldMk cId="2586803867" sldId="2381"/>
        </pc:sldMkLst>
        <pc:picChg chg="del">
          <ac:chgData name="Jon Ormond" userId="910c2e97-2d42-47b2-8c1d-29d2f9eb5ef8" providerId="ADAL" clId="{B0F8B17C-01A9-4EF7-9E81-84E6AF0BAE11}" dt="2019-01-08T23:29:57.838" v="5398" actId="478"/>
          <ac:picMkLst>
            <pc:docMk/>
            <pc:sldMk cId="2586803867" sldId="2381"/>
            <ac:picMk id="148" creationId="{A5943981-76F6-4CBB-934B-81543477AA9D}"/>
          </ac:picMkLst>
        </pc:picChg>
      </pc:sldChg>
      <pc:sldChg chg="add ord modTransition">
        <pc:chgData name="Jon Ormond" userId="910c2e97-2d42-47b2-8c1d-29d2f9eb5ef8" providerId="ADAL" clId="{B0F8B17C-01A9-4EF7-9E81-84E6AF0BAE11}" dt="2019-01-09T00:38:25.951" v="5443"/>
        <pc:sldMkLst>
          <pc:docMk/>
          <pc:sldMk cId="95460752" sldId="2389"/>
        </pc:sldMkLst>
      </pc:sldChg>
      <pc:sldChg chg="add modTransition">
        <pc:chgData name="Jon Ormond" userId="910c2e97-2d42-47b2-8c1d-29d2f9eb5ef8" providerId="ADAL" clId="{B0F8B17C-01A9-4EF7-9E81-84E6AF0BAE11}" dt="2019-01-09T00:38:25.951" v="5443"/>
        <pc:sldMkLst>
          <pc:docMk/>
          <pc:sldMk cId="2510517790" sldId="2390"/>
        </pc:sldMkLst>
      </pc:sldChg>
      <pc:sldChg chg="add modTransition">
        <pc:chgData name="Jon Ormond" userId="910c2e97-2d42-47b2-8c1d-29d2f9eb5ef8" providerId="ADAL" clId="{B0F8B17C-01A9-4EF7-9E81-84E6AF0BAE11}" dt="2019-01-09T00:38:25.951" v="5443"/>
        <pc:sldMkLst>
          <pc:docMk/>
          <pc:sldMk cId="4279677829" sldId="2409"/>
        </pc:sldMkLst>
      </pc:sldChg>
      <pc:sldChg chg="add modTransition">
        <pc:chgData name="Jon Ormond" userId="910c2e97-2d42-47b2-8c1d-29d2f9eb5ef8" providerId="ADAL" clId="{B0F8B17C-01A9-4EF7-9E81-84E6AF0BAE11}" dt="2019-01-09T00:38:25.951" v="5443"/>
        <pc:sldMkLst>
          <pc:docMk/>
          <pc:sldMk cId="3658080775" sldId="2418"/>
        </pc:sldMkLst>
      </pc:sldChg>
      <pc:sldChg chg="add modTransition">
        <pc:chgData name="Jon Ormond" userId="910c2e97-2d42-47b2-8c1d-29d2f9eb5ef8" providerId="ADAL" clId="{B0F8B17C-01A9-4EF7-9E81-84E6AF0BAE11}" dt="2019-01-09T00:38:25.951" v="5443"/>
        <pc:sldMkLst>
          <pc:docMk/>
          <pc:sldMk cId="941483185" sldId="2420"/>
        </pc:sldMkLst>
      </pc:sldChg>
      <pc:sldChg chg="add modTransition">
        <pc:chgData name="Jon Ormond" userId="910c2e97-2d42-47b2-8c1d-29d2f9eb5ef8" providerId="ADAL" clId="{B0F8B17C-01A9-4EF7-9E81-84E6AF0BAE11}" dt="2019-01-09T00:38:25.951" v="5443"/>
        <pc:sldMkLst>
          <pc:docMk/>
          <pc:sldMk cId="3308774130" sldId="2435"/>
        </pc:sldMkLst>
      </pc:sldChg>
      <pc:sldChg chg="add ord modTransition">
        <pc:chgData name="Jon Ormond" userId="910c2e97-2d42-47b2-8c1d-29d2f9eb5ef8" providerId="ADAL" clId="{B0F8B17C-01A9-4EF7-9E81-84E6AF0BAE11}" dt="2019-01-09T00:38:25.951" v="5443"/>
        <pc:sldMkLst>
          <pc:docMk/>
          <pc:sldMk cId="814186349" sldId="2438"/>
        </pc:sldMkLst>
      </pc:sldChg>
      <pc:sldChg chg="add modTransition">
        <pc:chgData name="Jon Ormond" userId="910c2e97-2d42-47b2-8c1d-29d2f9eb5ef8" providerId="ADAL" clId="{B0F8B17C-01A9-4EF7-9E81-84E6AF0BAE11}" dt="2019-01-09T00:38:25.951" v="5443"/>
        <pc:sldMkLst>
          <pc:docMk/>
          <pc:sldMk cId="3340796267" sldId="2484"/>
        </pc:sldMkLst>
      </pc:sldChg>
      <pc:sldChg chg="add ord modTransition">
        <pc:chgData name="Jon Ormond" userId="910c2e97-2d42-47b2-8c1d-29d2f9eb5ef8" providerId="ADAL" clId="{B0F8B17C-01A9-4EF7-9E81-84E6AF0BAE11}" dt="2019-01-09T00:38:25.951" v="5443"/>
        <pc:sldMkLst>
          <pc:docMk/>
          <pc:sldMk cId="72922634" sldId="2485"/>
        </pc:sldMkLst>
      </pc:sldChg>
      <pc:sldMasterChg chg="modTransition delSldLayout modSldLayout">
        <pc:chgData name="Jon Ormond" userId="910c2e97-2d42-47b2-8c1d-29d2f9eb5ef8" providerId="ADAL" clId="{B0F8B17C-01A9-4EF7-9E81-84E6AF0BAE11}" dt="2019-01-09T00:38:25.951" v="5443"/>
        <pc:sldMasterMkLst>
          <pc:docMk/>
          <pc:sldMasterMk cId="3588427678" sldId="2147484229"/>
        </pc:sldMasterMkLst>
        <pc:sldLayoutChg chg="modTransition">
          <pc:chgData name="Jon Ormond" userId="910c2e97-2d42-47b2-8c1d-29d2f9eb5ef8" providerId="ADAL" clId="{B0F8B17C-01A9-4EF7-9E81-84E6AF0BAE11}" dt="2019-01-09T00:38:25.951" v="5443"/>
          <pc:sldLayoutMkLst>
            <pc:docMk/>
            <pc:sldMasterMk cId="3588427678" sldId="2147484229"/>
            <pc:sldLayoutMk cId="1531337368" sldId="2147484240"/>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1703268474" sldId="2147484241"/>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4179946700" sldId="2147484245"/>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2189335521" sldId="2147484247"/>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3897602530" sldId="2147484249"/>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3311556723" sldId="2147484256"/>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2425675349" sldId="2147484257"/>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3482969643" sldId="2147484263"/>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925069136" sldId="2147484299"/>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2192018982" sldId="2147484474"/>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555510826" sldId="2147484582"/>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427829922" sldId="2147484583"/>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3650358238" sldId="2147484584"/>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3343058790" sldId="2147484585"/>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3243858526" sldId="2147484603"/>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1849598128" sldId="2147484610"/>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1307984548" sldId="2147484639"/>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4161537812" sldId="2147484645"/>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4202163561" sldId="2147484646"/>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3433033404" sldId="2147484647"/>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2160276698" sldId="2147484648"/>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2712930014" sldId="2147484649"/>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2341263357" sldId="2147484651"/>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1320557365" sldId="2147484652"/>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1774893859" sldId="2147484653"/>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911627398" sldId="2147484654"/>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3889855013" sldId="2147484663"/>
          </pc:sldLayoutMkLst>
        </pc:sldLayoutChg>
        <pc:sldLayoutChg chg="modTransition">
          <pc:chgData name="Jon Ormond" userId="910c2e97-2d42-47b2-8c1d-29d2f9eb5ef8" providerId="ADAL" clId="{B0F8B17C-01A9-4EF7-9E81-84E6AF0BAE11}" dt="2019-01-09T00:38:25.951" v="5443"/>
          <pc:sldLayoutMkLst>
            <pc:docMk/>
            <pc:sldMasterMk cId="3588427678" sldId="2147484229"/>
            <pc:sldLayoutMk cId="2972398037" sldId="214748466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3/15/2019 3:21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3/15/2019 3:20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765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96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3:20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04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50299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3709705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026275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95213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1117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243CE716-2384-4FFE-8165-CF91EE27F82A}" type="datetime8">
              <a:rPr lang="en-US" altLang="en-US" smtClean="0">
                <a:solidFill>
                  <a:prstClr val="black"/>
                </a:solidFill>
              </a:rPr>
              <a:pPr>
                <a:defRPr/>
              </a:pPr>
              <a:t>3/15/2019 3:20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D864C946-0956-445F-8EF4-C127FA20437F}" type="slidenum">
              <a:rPr lang="en-US" altLang="en-US" smtClean="0">
                <a:solidFill>
                  <a:prstClr val="black"/>
                </a:solidFill>
              </a:rPr>
              <a:pPr>
                <a:defRPr/>
              </a:pPr>
              <a:t>25</a:t>
            </a:fld>
            <a:endParaRPr lang="en-US" altLang="en-US">
              <a:solidFill>
                <a:prstClr val="black"/>
              </a:solidFill>
            </a:endParaRPr>
          </a:p>
        </p:txBody>
      </p:sp>
    </p:spTree>
    <p:extLst>
      <p:ext uri="{BB962C8B-B14F-4D97-AF65-F5344CB8AC3E}">
        <p14:creationId xmlns:p14="http://schemas.microsoft.com/office/powerpoint/2010/main" val="1693496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565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Audience questions:</a:t>
            </a:r>
          </a:p>
          <a:p>
            <a:pPr marL="228600" indent="-228600">
              <a:buAutoNum type="arabicParenR"/>
            </a:pPr>
            <a:r>
              <a:rPr lang="en-US" dirty="0"/>
              <a:t>Who is here for Global Reach? (can anyone tell me what Global Reach is?)</a:t>
            </a:r>
          </a:p>
          <a:p>
            <a:pPr marL="228600" indent="-228600">
              <a:buAutoNum type="arabicParenR"/>
            </a:pPr>
            <a:r>
              <a:rPr lang="en-US" dirty="0"/>
              <a:t>Who is here for Front Door? (can anyone tell me what Front Door is?)</a:t>
            </a:r>
          </a:p>
          <a:p>
            <a:pPr marL="228600" indent="-228600">
              <a:buAutoNum type="arabicParenR"/>
            </a:pPr>
            <a:r>
              <a:rPr lang="en-US" dirty="0"/>
              <a:t>Who is here for both? You’re my people! </a:t>
            </a:r>
            <a:r>
              <a:rPr lang="en-US" dirty="0">
                <a:sym typeface="Wingdings" panose="05000000000000000000" pitchFamily="2" charset="2"/>
              </a:rPr>
              <a:t></a:t>
            </a:r>
          </a:p>
          <a:p>
            <a:pPr marL="228600" indent="-228600">
              <a:buAutoNum type="arabicParenR"/>
            </a:pPr>
            <a:r>
              <a:rPr lang="en-US" dirty="0">
                <a:sym typeface="Wingdings" panose="05000000000000000000" pitchFamily="2" charset="2"/>
              </a:rPr>
              <a:t>Anything we should put in the parking lot to cover if time allows?</a:t>
            </a:r>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3/15/2019 3:20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900744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Easily configure connectivity</a:t>
            </a:r>
            <a:r>
              <a:rPr kumimoji="0" lang="en-US" sz="900" b="0" i="0" u="none" strike="noStrike" kern="1200" cap="none" spc="0" normalizeH="0" noProof="0">
                <a:ln>
                  <a:noFill/>
                </a:ln>
                <a:gradFill>
                  <a:gsLst>
                    <a:gs pos="76991">
                      <a:srgbClr val="D83B01"/>
                    </a:gs>
                    <a:gs pos="62832">
                      <a:srgbClr val="D83B01"/>
                    </a:gs>
                  </a:gsLst>
                  <a:lin ang="5400000" scaled="0"/>
                </a:gradFill>
                <a:effectLst/>
                <a:uLnTx/>
                <a:uFillTx/>
                <a:latin typeface="Segoe UI Semibold"/>
                <a:ea typeface="+mn-ea"/>
                <a:cs typeface="+mn-cs"/>
              </a:rPr>
              <a:t> policies </a:t>
            </a: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for all your resources </a:t>
            </a:r>
            <a:r>
              <a:rPr lang="en-US" sz="900">
                <a:gradFill>
                  <a:gsLst>
                    <a:gs pos="76991">
                      <a:srgbClr val="D83B01"/>
                    </a:gs>
                    <a:gs pos="62832">
                      <a:srgbClr val="D83B01"/>
                    </a:gs>
                  </a:gsLst>
                  <a:lin ang="5400000" scaled="0"/>
                </a:gradFill>
                <a:latin typeface="Segoe UI Semibold"/>
              </a:rPr>
              <a:t>using network &amp; application (fully qualified domain name filtering) rules</a:t>
            </a:r>
            <a:endPar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Both inbound and outbound support and NAT (SNAT and </a:t>
            </a:r>
            <a:r>
              <a:rPr lang="en-US" b="1"/>
              <a:t>DNAT)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 to allow easy rule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57677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3/15/2019 3:20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00474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768398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3/15/2019 3:20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29810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139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88818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57266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19268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traffic flow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3:20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716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Branch office connect using </a:t>
            </a:r>
            <a:r>
              <a:rPr lang="en-US" err="1"/>
              <a:t>Ipsec</a:t>
            </a:r>
            <a:r>
              <a:rPr lang="en-US"/>
              <a:t> – see limits of 2 to 4 Gbps</a:t>
            </a:r>
          </a:p>
          <a:p>
            <a:r>
              <a:rPr lang="en-US"/>
              <a:t>For larger offices and DC you may need higher throughput OR locations that don’t have good Internet ExpressRoute is a good option.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3:20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015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context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3/15/2019 3:20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711501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3/15/2019 3:20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9532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slide is</a:t>
            </a:r>
            <a:r>
              <a:rPr lang="en-US" sz="900" b="1" kern="1200" baseline="0" dirty="0">
                <a:solidFill>
                  <a:schemeClr val="tx1"/>
                </a:solidFill>
                <a:latin typeface="Segoe UI" pitchFamily="34" charset="0"/>
                <a:ea typeface="+mn-ea"/>
                <a:cs typeface="+mn-cs"/>
              </a:rPr>
              <a:t> required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dirty="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dirty="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for Group Discussions; however, takeaways should be captured real time by the facilitator during the session and those key points should be emphasized during the discussion or workshop. </a:t>
            </a:r>
            <a:r>
              <a:rPr lang="en-US" sz="900" kern="1200" dirty="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393519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latin typeface="Segoe UI" pitchFamily="34" charset="0"/>
                <a:ea typeface="+mn-ea"/>
                <a:cs typeface="+mn-cs"/>
              </a:rPr>
              <a:t>This slide is required. </a:t>
            </a:r>
            <a:r>
              <a:rPr lang="en-US" sz="1000" b="1" u="sng" kern="1200" dirty="0">
                <a:solidFill>
                  <a:schemeClr val="tx1"/>
                </a:solidFill>
                <a:latin typeface="Segoe UI" pitchFamily="34" charset="0"/>
                <a:ea typeface="+mn-ea"/>
                <a:cs typeface="+mn-cs"/>
              </a:rPr>
              <a:t>Do NOT delete</a:t>
            </a:r>
            <a:r>
              <a:rPr lang="en-US" sz="1000" b="1" kern="1200" dirty="0">
                <a:solidFill>
                  <a:schemeClr val="tx1"/>
                </a:solidFill>
                <a:latin typeface="Segoe UI" pitchFamily="34" charset="0"/>
                <a:ea typeface="+mn-ea"/>
                <a:cs typeface="+mn-cs"/>
              </a:rPr>
              <a:t>. This slide is</a:t>
            </a:r>
            <a:r>
              <a:rPr lang="en-US" sz="1000" b="1" kern="1200" baseline="0" dirty="0">
                <a:solidFill>
                  <a:schemeClr val="tx1"/>
                </a:solidFill>
                <a:latin typeface="Segoe UI" pitchFamily="34" charset="0"/>
                <a:ea typeface="+mn-ea"/>
                <a:cs typeface="+mn-cs"/>
              </a:rPr>
              <a:t> required at the end of your session to recap additional resources.</a:t>
            </a:r>
            <a:endParaRPr lang="en-US" sz="1000" b="0" kern="1200" baseline="0" dirty="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a:rPr>
              <a:t>Use this slide to share additional available content that attendees can leverage after the event. In this section you can call out whitepapers, websites, communities, etc. that might be useful for the learner. </a:t>
            </a:r>
          </a:p>
          <a:p>
            <a:endParaRPr lang="en-US" sz="900"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84612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Display this slide during session Q&amp;A and</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direct attendees to use the Q&amp;A microphone located in the session room:</a:t>
            </a:r>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Digital Ready session recordings cannot capture Q&amp;A unless it is spoken using the microphone</a:t>
            </a:r>
          </a:p>
          <a:p>
            <a:pPr lvl="0"/>
            <a:r>
              <a:rPr lang="en-US" sz="900" kern="1200" dirty="0">
                <a:solidFill>
                  <a:schemeClr val="tx1"/>
                </a:solidFill>
                <a:effectLst/>
                <a:latin typeface="Segoe UI Light" pitchFamily="34" charset="0"/>
                <a:ea typeface="+mn-ea"/>
                <a:cs typeface="+mn-cs"/>
              </a:rPr>
              <a:t>Attendees in the back of the room may not be able to hear a question from someone in the front of the room</a:t>
            </a: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SPEAKERS MUST REPEAT THE QUESTIONS IF THE ATTENDEE IS NOT USING THE Q&amp;A MICROPHONE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528710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3/15/2019 3:20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6659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9317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5103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48834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86606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89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1162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98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3/15/2019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297239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653" r:id="rId25"/>
    <p:sldLayoutId id="2147484654" r:id="rId26"/>
    <p:sldLayoutId id="2147484663" r:id="rId27"/>
    <p:sldLayoutId id="2147484664"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portal.azure.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portal.azur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1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jpg"/><Relationship Id="rId1" Type="http://schemas.openxmlformats.org/officeDocument/2006/relationships/slideLayout" Target="../slideLayouts/slideLayout4.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40.tiff"/><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43.svg"/></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svg"/><Relationship Id="rId7" Type="http://schemas.openxmlformats.org/officeDocument/2006/relationships/image" Target="../media/image49.emf"/><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48.emf"/><Relationship Id="rId11" Type="http://schemas.openxmlformats.org/officeDocument/2006/relationships/image" Target="../media/image53.png"/><Relationship Id="rId5" Type="http://schemas.openxmlformats.org/officeDocument/2006/relationships/image" Target="../media/image47.emf"/><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image" Target="../media/image56.svg"/></Relationships>
</file>

<file path=ppt/slides/_rels/slide31.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63.png"/><Relationship Id="rId12" Type="http://schemas.openxmlformats.org/officeDocument/2006/relationships/image" Target="../media/image58.png"/><Relationship Id="rId2" Type="http://schemas.openxmlformats.org/officeDocument/2006/relationships/notesSlide" Target="../notesSlides/notesSlide23.xml"/><Relationship Id="rId16"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image" Target="../media/image56.svg"/><Relationship Id="rId15" Type="http://schemas.openxmlformats.org/officeDocument/2006/relationships/image" Target="../media/image67.png"/><Relationship Id="rId10" Type="http://schemas.openxmlformats.org/officeDocument/2006/relationships/image" Target="../media/image51.emf"/><Relationship Id="rId4" Type="http://schemas.openxmlformats.org/officeDocument/2006/relationships/image" Target="../media/image55.png"/><Relationship Id="rId9" Type="http://schemas.openxmlformats.org/officeDocument/2006/relationships/image" Target="../media/image50.emf"/><Relationship Id="rId1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image" Target="../media/image24.png"/><Relationship Id="rId7" Type="http://schemas.openxmlformats.org/officeDocument/2006/relationships/image" Target="../media/image41.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86.tiff"/></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tiff"/><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38.xml.rels><?xml version="1.0" encoding="UTF-8" standalone="yes"?>
<Relationships xmlns="http://schemas.openxmlformats.org/package/2006/relationships"><Relationship Id="rId3" Type="http://schemas.openxmlformats.org/officeDocument/2006/relationships/hyperlink" Target="https://companyxx-fd.azurefd.net/"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82.emf"/></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95.tiff"/><Relationship Id="rId5" Type="http://schemas.openxmlformats.org/officeDocument/2006/relationships/image" Target="../media/image94.emf"/><Relationship Id="rId4" Type="http://schemas.openxmlformats.org/officeDocument/2006/relationships/image" Target="../media/image9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98.sv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sv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2.xml.rels><?xml version="1.0" encoding="UTF-8" standalone="yes"?>
<Relationships xmlns="http://schemas.openxmlformats.org/package/2006/relationships"><Relationship Id="rId8" Type="http://schemas.openxmlformats.org/officeDocument/2006/relationships/image" Target="../media/image109.svg"/><Relationship Id="rId13" Type="http://schemas.microsoft.com/office/2007/relationships/hdphoto" Target="../media/hdphoto2.wdp"/><Relationship Id="rId18" Type="http://schemas.openxmlformats.org/officeDocument/2006/relationships/image" Target="../media/image118.png"/><Relationship Id="rId26" Type="http://schemas.openxmlformats.org/officeDocument/2006/relationships/image" Target="../media/image125.png"/><Relationship Id="rId3" Type="http://schemas.openxmlformats.org/officeDocument/2006/relationships/image" Target="../media/image104.png"/><Relationship Id="rId21" Type="http://schemas.openxmlformats.org/officeDocument/2006/relationships/image" Target="../media/image121.sv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7.svg"/><Relationship Id="rId25" Type="http://schemas.microsoft.com/office/2007/relationships/hdphoto" Target="../media/hdphoto3.wdp"/><Relationship Id="rId2" Type="http://schemas.openxmlformats.org/officeDocument/2006/relationships/notesSlide" Target="../notesSlides/notesSlide32.xml"/><Relationship Id="rId16" Type="http://schemas.openxmlformats.org/officeDocument/2006/relationships/image" Target="../media/image116.png"/><Relationship Id="rId20" Type="http://schemas.openxmlformats.org/officeDocument/2006/relationships/image" Target="../media/image120.png"/><Relationship Id="rId29" Type="http://schemas.openxmlformats.org/officeDocument/2006/relationships/image" Target="../media/image128.png"/><Relationship Id="rId1" Type="http://schemas.openxmlformats.org/officeDocument/2006/relationships/slideLayout" Target="../slideLayouts/slideLayout27.xml"/><Relationship Id="rId6" Type="http://schemas.openxmlformats.org/officeDocument/2006/relationships/image" Target="../media/image107.svg"/><Relationship Id="rId11" Type="http://schemas.openxmlformats.org/officeDocument/2006/relationships/image" Target="../media/image112.svg"/><Relationship Id="rId24" Type="http://schemas.openxmlformats.org/officeDocument/2006/relationships/image" Target="../media/image124.png"/><Relationship Id="rId5" Type="http://schemas.openxmlformats.org/officeDocument/2006/relationships/image" Target="../media/image106.png"/><Relationship Id="rId15" Type="http://schemas.openxmlformats.org/officeDocument/2006/relationships/image" Target="../media/image115.png"/><Relationship Id="rId23" Type="http://schemas.openxmlformats.org/officeDocument/2006/relationships/image" Target="../media/image123.svg"/><Relationship Id="rId28" Type="http://schemas.openxmlformats.org/officeDocument/2006/relationships/image" Target="../media/image127.png"/><Relationship Id="rId10" Type="http://schemas.openxmlformats.org/officeDocument/2006/relationships/image" Target="../media/image111.png"/><Relationship Id="rId19" Type="http://schemas.openxmlformats.org/officeDocument/2006/relationships/image" Target="../media/image119.svg"/><Relationship Id="rId4" Type="http://schemas.openxmlformats.org/officeDocument/2006/relationships/image" Target="../media/image105.svg"/><Relationship Id="rId9" Type="http://schemas.openxmlformats.org/officeDocument/2006/relationships/image" Target="../media/image110.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6.svg"/><Relationship Id="rId30" Type="http://schemas.openxmlformats.org/officeDocument/2006/relationships/image" Target="../media/image129.png"/></Relationships>
</file>

<file path=ppt/slides/_rels/slide43.xml.rels><?xml version="1.0" encoding="UTF-8" standalone="yes"?>
<Relationships xmlns="http://schemas.openxmlformats.org/package/2006/relationships"><Relationship Id="rId8" Type="http://schemas.openxmlformats.org/officeDocument/2006/relationships/image" Target="../media/image132.emf"/><Relationship Id="rId13" Type="http://schemas.openxmlformats.org/officeDocument/2006/relationships/image" Target="../media/image137.emf"/><Relationship Id="rId3" Type="http://schemas.openxmlformats.org/officeDocument/2006/relationships/image" Target="../media/image57.png"/><Relationship Id="rId7" Type="http://schemas.openxmlformats.org/officeDocument/2006/relationships/image" Target="../media/image22.png"/><Relationship Id="rId12" Type="http://schemas.openxmlformats.org/officeDocument/2006/relationships/image" Target="../media/image136.emf"/><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31.png"/><Relationship Id="rId11" Type="http://schemas.openxmlformats.org/officeDocument/2006/relationships/image" Target="../media/image135.emf"/><Relationship Id="rId5" Type="http://schemas.openxmlformats.org/officeDocument/2006/relationships/image" Target="../media/image24.png"/><Relationship Id="rId10" Type="http://schemas.openxmlformats.org/officeDocument/2006/relationships/image" Target="../media/image134.emf"/><Relationship Id="rId4" Type="http://schemas.openxmlformats.org/officeDocument/2006/relationships/image" Target="../media/image130.png"/><Relationship Id="rId9" Type="http://schemas.openxmlformats.org/officeDocument/2006/relationships/image" Target="../media/image1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docs.microsoft.com/azure/firewall/overview" TargetMode="External"/><Relationship Id="rId3" Type="http://schemas.openxmlformats.org/officeDocument/2006/relationships/hyperlink" Target="https://aka.ms/vdcWorkshop" TargetMode="External"/><Relationship Id="rId7" Type="http://schemas.openxmlformats.org/officeDocument/2006/relationships/hyperlink" Target="https://docs.microsoft.com/azure/virtual-wan/virtual-wan-about"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s://docs.microsoft.com/azure/frontdoor/front-door-overview" TargetMode="External"/><Relationship Id="rId11" Type="http://schemas.openxmlformats.org/officeDocument/2006/relationships/hyperlink" Target="https://digital.microsoftready.com/" TargetMode="External"/><Relationship Id="rId5" Type="http://schemas.openxmlformats.org/officeDocument/2006/relationships/hyperlink" Target="https://docs.microsoft.com/azure/expressroute/expressroute-global-reach" TargetMode="External"/><Relationship Id="rId10" Type="http://schemas.openxmlformats.org/officeDocument/2006/relationships/hyperlink" Target="https://azure.microsoft.com/blog/how-to-migrate-from-azurerm-to-az-in-azure-powershell/" TargetMode="External"/><Relationship Id="rId4" Type="http://schemas.openxmlformats.org/officeDocument/2006/relationships/hyperlink" Target="https://docs.microsoft.com/azure/expressroute/expressroute-introduction" TargetMode="External"/><Relationship Id="rId9" Type="http://schemas.openxmlformats.org/officeDocument/2006/relationships/hyperlink" Target="https://docs.microsoft.com/azure/dns/dns-overview"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Speaker process</a:t>
            </a:r>
          </a:p>
        </p:txBody>
      </p:sp>
      <p:sp>
        <p:nvSpPr>
          <p:cNvPr id="6" name="Text Placeholder 3"/>
          <p:cNvSpPr txBox="1">
            <a:spLocks/>
          </p:cNvSpPr>
          <p:nvPr/>
        </p:nvSpPr>
        <p:spPr>
          <a:xfrm>
            <a:off x="584200" y="1428750"/>
            <a:ext cx="11018520" cy="4728859"/>
          </a:xfrm>
          <a:prstGeom prst="rect">
            <a:avLst/>
          </a:prstGeom>
        </p:spPr>
        <p:txBody>
          <a:bodyPr lIns="0" tIns="0" rIns="0" bIns="0"/>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lnSpc>
                <a:spcPct val="100000"/>
              </a:lnSpc>
              <a:spcBef>
                <a:spcPts val="588"/>
              </a:spcBef>
              <a:buSzTx/>
              <a:buNone/>
              <a:defRPr/>
            </a:pPr>
            <a:r>
              <a:rPr lang="en-US" sz="2400" spc="0" dirty="0">
                <a:gradFill>
                  <a:gsLst>
                    <a:gs pos="12987">
                      <a:schemeClr val="tx1"/>
                    </a:gs>
                    <a:gs pos="38000">
                      <a:schemeClr val="tx1"/>
                    </a:gs>
                  </a:gsLst>
                  <a:lin ang="5400000" scaled="1"/>
                </a:gradFill>
                <a:latin typeface="+mn-lt"/>
              </a:rPr>
              <a:t>Use this template and PowerPoint 2016 when formatting your session deck</a:t>
            </a:r>
          </a:p>
          <a:p>
            <a:pPr marL="0" indent="0" defTabSz="896354">
              <a:lnSpc>
                <a:spcPct val="100000"/>
              </a:lnSpc>
              <a:spcBef>
                <a:spcPts val="588"/>
              </a:spcBef>
              <a:buSzTx/>
              <a:buNone/>
              <a:defRPr/>
            </a:pPr>
            <a:r>
              <a:rPr lang="en-US" sz="2400" spc="0" dirty="0">
                <a:gradFill>
                  <a:gsLst>
                    <a:gs pos="12987">
                      <a:schemeClr val="tx1"/>
                    </a:gs>
                    <a:gs pos="38000">
                      <a:schemeClr val="tx1"/>
                    </a:gs>
                  </a:gsLst>
                  <a:lin ang="5400000" scaled="1"/>
                </a:gradFill>
                <a:latin typeface="+mn-lt"/>
              </a:rPr>
              <a:t>Final decks are due on Friday, February 8 and must be uploaded by 6:00pm PT</a:t>
            </a:r>
          </a:p>
          <a:p>
            <a:pPr marL="336145" indent="-336145" defTabSz="896354">
              <a:spcBef>
                <a:spcPts val="1200"/>
              </a:spcBef>
              <a:buSzTx/>
              <a:buFont typeface="+mj-lt"/>
              <a:buAutoNum type="arabicPeriod"/>
              <a:defRPr/>
            </a:pPr>
            <a:r>
              <a:rPr lang="en-US" sz="1800" spc="0" dirty="0">
                <a:gradFill>
                  <a:gsLst>
                    <a:gs pos="12987">
                      <a:schemeClr val="tx1"/>
                    </a:gs>
                    <a:gs pos="38000">
                      <a:schemeClr val="tx1"/>
                    </a:gs>
                  </a:gsLst>
                  <a:lin ang="5400000" scaled="1"/>
                </a:gradFill>
                <a:latin typeface="+mn-lt"/>
              </a:rPr>
              <a:t>Login to your speaker portal at https://www.microsoftready.com</a:t>
            </a:r>
          </a:p>
          <a:p>
            <a:pPr marL="336145" indent="-336145" defTabSz="896354">
              <a:spcBef>
                <a:spcPts val="1200"/>
              </a:spcBef>
              <a:buSzTx/>
              <a:buFont typeface="+mj-lt"/>
              <a:buAutoNum type="arabicPeriod"/>
              <a:defRPr/>
            </a:pPr>
            <a:r>
              <a:rPr lang="en-US" sz="1800" spc="0" dirty="0">
                <a:gradFill>
                  <a:gsLst>
                    <a:gs pos="12987">
                      <a:schemeClr val="tx1"/>
                    </a:gs>
                    <a:gs pos="38000">
                      <a:schemeClr val="tx1"/>
                    </a:gs>
                  </a:gsLst>
                  <a:lin ang="5400000" scaled="1"/>
                </a:gradFill>
                <a:latin typeface="+mn-lt"/>
              </a:rPr>
              <a:t>In the “My Sessions” section, click the "Manage Slides” link for each session listed</a:t>
            </a:r>
          </a:p>
          <a:p>
            <a:pPr marL="336145" indent="-336145" defTabSz="896354">
              <a:spcBef>
                <a:spcPts val="1200"/>
              </a:spcBef>
              <a:buSzTx/>
              <a:buFont typeface="+mj-lt"/>
              <a:buAutoNum type="arabicPeriod"/>
              <a:defRPr/>
            </a:pPr>
            <a:r>
              <a:rPr lang="en-US" sz="1800" spc="0" dirty="0">
                <a:gradFill>
                  <a:gsLst>
                    <a:gs pos="12987">
                      <a:schemeClr val="tx1"/>
                    </a:gs>
                    <a:gs pos="38000">
                      <a:schemeClr val="tx1"/>
                    </a:gs>
                  </a:gsLst>
                  <a:lin ang="5400000" scaled="1"/>
                </a:gradFill>
                <a:latin typeface="+mn-lt"/>
              </a:rPr>
              <a:t>Slide Deck Management tool opens; follow the steps on that page to upload your PPT deck</a:t>
            </a:r>
          </a:p>
          <a:p>
            <a:pPr marL="336145" indent="-336145" defTabSz="896354">
              <a:spcBef>
                <a:spcPts val="1200"/>
              </a:spcBef>
              <a:buSzTx/>
              <a:buFont typeface="+mj-lt"/>
              <a:buAutoNum type="arabicPeriod"/>
              <a:defRPr/>
            </a:pPr>
            <a:r>
              <a:rPr lang="en-US" sz="1800" spc="0" dirty="0">
                <a:gradFill>
                  <a:gsLst>
                    <a:gs pos="12987">
                      <a:schemeClr val="tx1"/>
                    </a:gs>
                    <a:gs pos="38000">
                      <a:schemeClr val="tx1"/>
                    </a:gs>
                  </a:gsLst>
                  <a:lin ang="5400000" scaled="1"/>
                </a:gradFill>
                <a:latin typeface="+mn-lt"/>
              </a:rPr>
              <a:t>You will also find the deck ready for your session on the PPT computer in your session room</a:t>
            </a:r>
          </a:p>
          <a:p>
            <a:pPr marL="0" indent="0" defTabSz="896354">
              <a:lnSpc>
                <a:spcPct val="100000"/>
              </a:lnSpc>
              <a:spcBef>
                <a:spcPts val="1765"/>
              </a:spcBef>
              <a:buSzTx/>
              <a:buNone/>
              <a:defRPr/>
            </a:pPr>
            <a:r>
              <a:rPr lang="en-US" sz="2400" spc="0" dirty="0">
                <a:gradFill>
                  <a:gsLst>
                    <a:gs pos="12987">
                      <a:schemeClr val="tx1"/>
                    </a:gs>
                    <a:gs pos="38000">
                      <a:schemeClr val="tx1"/>
                    </a:gs>
                  </a:gsLst>
                  <a:lin ang="5400000" scaled="1"/>
                </a:gradFill>
                <a:latin typeface="+mn-lt"/>
              </a:rPr>
              <a:t>After Friday, February 8 at 6:00pm PT, PPT decks must be brought onsite to</a:t>
            </a:r>
            <a:br>
              <a:rPr lang="en-US" sz="2400" spc="0" dirty="0">
                <a:gradFill>
                  <a:gsLst>
                    <a:gs pos="12987">
                      <a:schemeClr val="tx1"/>
                    </a:gs>
                    <a:gs pos="38000">
                      <a:schemeClr val="tx1"/>
                    </a:gs>
                  </a:gsLst>
                  <a:lin ang="5400000" scaled="1"/>
                </a:gradFill>
                <a:latin typeface="+mn-lt"/>
              </a:rPr>
            </a:br>
            <a:r>
              <a:rPr lang="en-US" sz="2400" spc="0" dirty="0">
                <a:gradFill>
                  <a:gsLst>
                    <a:gs pos="12987">
                      <a:schemeClr val="tx1"/>
                    </a:gs>
                    <a:gs pos="38000">
                      <a:schemeClr val="tx1"/>
                    </a:gs>
                  </a:gsLst>
                  <a:lin ang="5400000" scaled="1"/>
                </a:gradFill>
                <a:latin typeface="+mn-lt"/>
              </a:rPr>
              <a:t>Silver Fox (the Presentations Group) located in Speaker Workrooms at the WSCC, TCC, Sheraton, and Hyatt.</a:t>
            </a:r>
          </a:p>
          <a:p>
            <a:pPr marL="0" indent="0" defTabSz="896354">
              <a:lnSpc>
                <a:spcPct val="100000"/>
              </a:lnSpc>
              <a:spcBef>
                <a:spcPts val="1765"/>
              </a:spcBef>
              <a:buSzTx/>
              <a:buNone/>
              <a:defRPr/>
            </a:pPr>
            <a:r>
              <a:rPr lang="en-US" sz="2400" spc="0" dirty="0">
                <a:gradFill>
                  <a:gsLst>
                    <a:gs pos="12987">
                      <a:schemeClr val="tx1"/>
                    </a:gs>
                    <a:gs pos="38000">
                      <a:schemeClr val="tx1"/>
                    </a:gs>
                  </a:gsLst>
                  <a:lin ang="5400000" scaled="1"/>
                </a:gradFill>
                <a:latin typeface="+mn-lt"/>
              </a:rPr>
              <a:t>Additional details and resources are available on your speaker portal</a:t>
            </a:r>
            <a:br>
              <a:rPr lang="en-US" sz="2400" spc="0" dirty="0">
                <a:gradFill>
                  <a:gsLst>
                    <a:gs pos="12987">
                      <a:schemeClr val="tx1"/>
                    </a:gs>
                    <a:gs pos="38000">
                      <a:schemeClr val="tx1"/>
                    </a:gs>
                  </a:gsLst>
                  <a:lin ang="5400000" scaled="1"/>
                </a:gradFill>
                <a:latin typeface="+mn-lt"/>
              </a:rPr>
            </a:br>
            <a:r>
              <a:rPr lang="en-US" sz="2400" spc="0" dirty="0">
                <a:gradFill>
                  <a:gsLst>
                    <a:gs pos="12987">
                      <a:schemeClr val="tx1"/>
                    </a:gs>
                    <a:gs pos="38000">
                      <a:schemeClr val="tx1"/>
                    </a:gs>
                  </a:gsLst>
                  <a:lin ang="5400000" scaled="1"/>
                </a:gradFill>
                <a:latin typeface="+mn-lt"/>
              </a:rPr>
              <a:t>at </a:t>
            </a:r>
            <a:r>
              <a:rPr lang="en-US" sz="2400" spc="0" dirty="0">
                <a:gradFill>
                  <a:gsLst>
                    <a:gs pos="60889">
                      <a:schemeClr val="accent5"/>
                    </a:gs>
                    <a:gs pos="47000">
                      <a:schemeClr val="accent5"/>
                    </a:gs>
                  </a:gsLst>
                  <a:lin ang="5400000" scaled="1"/>
                </a:gradFill>
              </a:rPr>
              <a:t>https://www.microsoftready.com </a:t>
            </a:r>
          </a:p>
        </p:txBody>
      </p:sp>
    </p:spTree>
    <p:extLst>
      <p:ext uri="{BB962C8B-B14F-4D97-AF65-F5344CB8AC3E}">
        <p14:creationId xmlns:p14="http://schemas.microsoft.com/office/powerpoint/2010/main" val="35787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3771767" cy="553998"/>
          </a:xfrm>
        </p:spPr>
        <p:txBody>
          <a:bodyPr/>
          <a:lstStyle/>
          <a:p>
            <a:r>
              <a:rPr lang="en-US" dirty="0"/>
              <a:t>Final Environment</a:t>
            </a:r>
          </a:p>
        </p:txBody>
      </p:sp>
      <p:pic>
        <p:nvPicPr>
          <p:cNvPr id="5" name="Picture 4">
            <a:extLst>
              <a:ext uri="{FF2B5EF4-FFF2-40B4-BE49-F238E27FC236}">
                <a16:creationId xmlns:a16="http://schemas.microsoft.com/office/drawing/2014/main" id="{7A311839-299F-442D-AC90-3CB1AA9179CC}"/>
              </a:ext>
            </a:extLst>
          </p:cNvPr>
          <p:cNvPicPr>
            <a:picLocks noChangeAspect="1"/>
          </p:cNvPicPr>
          <p:nvPr/>
        </p:nvPicPr>
        <p:blipFill>
          <a:blip r:embed="rId3"/>
          <a:stretch>
            <a:fillRect/>
          </a:stretch>
        </p:blipFill>
        <p:spPr>
          <a:xfrm>
            <a:off x="4360030" y="278233"/>
            <a:ext cx="7243707" cy="6301534"/>
          </a:xfrm>
          <a:prstGeom prst="rect">
            <a:avLst/>
          </a:prstGeom>
        </p:spPr>
      </p:pic>
    </p:spTree>
    <p:extLst>
      <p:ext uri="{BB962C8B-B14F-4D97-AF65-F5344CB8AC3E}">
        <p14:creationId xmlns:p14="http://schemas.microsoft.com/office/powerpoint/2010/main" val="128124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65378-BB42-4561-BC52-09D3AD6599CA}"/>
              </a:ext>
            </a:extLst>
          </p:cNvPr>
          <p:cNvPicPr>
            <a:picLocks noChangeAspect="1"/>
          </p:cNvPicPr>
          <p:nvPr/>
        </p:nvPicPr>
        <p:blipFill>
          <a:blip r:embed="rId3"/>
          <a:stretch>
            <a:fillRect/>
          </a:stretch>
        </p:blipFill>
        <p:spPr>
          <a:xfrm>
            <a:off x="4360030" y="358232"/>
            <a:ext cx="7243707" cy="6215734"/>
          </a:xfrm>
          <a:prstGeom prst="rect">
            <a:avLst/>
          </a:prstGeom>
        </p:spPr>
      </p:pic>
      <p:sp>
        <p:nvSpPr>
          <p:cNvPr id="17" name="Title 16"/>
          <p:cNvSpPr>
            <a:spLocks noGrp="1"/>
          </p:cNvSpPr>
          <p:nvPr>
            <p:ph type="title"/>
          </p:nvPr>
        </p:nvSpPr>
        <p:spPr>
          <a:xfrm>
            <a:off x="588263" y="457200"/>
            <a:ext cx="3771767" cy="769441"/>
          </a:xfrm>
        </p:spPr>
        <p:txBody>
          <a:bodyPr/>
          <a:lstStyle/>
          <a:p>
            <a:r>
              <a:rPr lang="en-US" dirty="0"/>
              <a:t>Starting Point</a:t>
            </a:r>
            <a:br>
              <a:rPr lang="en-US" dirty="0"/>
            </a:br>
            <a:r>
              <a:rPr lang="en-US" sz="1400" dirty="0"/>
              <a:t>(30 minutes)</a:t>
            </a:r>
          </a:p>
        </p:txBody>
      </p:sp>
      <p:sp>
        <p:nvSpPr>
          <p:cNvPr id="7" name="TextBox 6">
            <a:extLst>
              <a:ext uri="{FF2B5EF4-FFF2-40B4-BE49-F238E27FC236}">
                <a16:creationId xmlns:a16="http://schemas.microsoft.com/office/drawing/2014/main" id="{7965301C-B5C7-4CC2-93F9-C8ED9601E592}"/>
              </a:ext>
            </a:extLst>
          </p:cNvPr>
          <p:cNvSpPr txBox="1"/>
          <p:nvPr/>
        </p:nvSpPr>
        <p:spPr>
          <a:xfrm>
            <a:off x="588261" y="1906930"/>
            <a:ext cx="6180401" cy="338554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a:t>
            </a:r>
            <a:r>
              <a:rPr lang="en-US" sz="2000" dirty="0" err="1">
                <a:gradFill>
                  <a:gsLst>
                    <a:gs pos="2917">
                      <a:schemeClr val="tx1"/>
                    </a:gs>
                    <a:gs pos="30000">
                      <a:schemeClr val="tx1"/>
                    </a:gs>
                  </a:gsLst>
                  <a:lin ang="5400000" scaled="0"/>
                </a:gradFill>
              </a:rPr>
              <a:t>WiFi</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Browse to </a:t>
            </a:r>
            <a:r>
              <a:rPr lang="en-US" sz="2000" dirty="0">
                <a:gradFill>
                  <a:gsLst>
                    <a:gs pos="2917">
                      <a:schemeClr val="tx1"/>
                    </a:gs>
                    <a:gs pos="30000">
                      <a:schemeClr val="tx1"/>
                    </a:gs>
                  </a:gsLst>
                  <a:lin ang="5400000" scaled="0"/>
                </a:gradFill>
                <a:hlinkClick r:id="rId4"/>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Get user name and password in </a:t>
            </a:r>
            <a:r>
              <a:rPr lang="en-US" sz="2000" dirty="0" err="1">
                <a:gradFill>
                  <a:gsLst>
                    <a:gs pos="2917">
                      <a:schemeClr val="tx1"/>
                    </a:gs>
                    <a:gs pos="30000">
                      <a:schemeClr val="tx1"/>
                    </a:gs>
                  </a:gsLst>
                  <a:lin ang="5400000" scaled="0"/>
                </a:gradFill>
              </a:rPr>
              <a:t>KeyVault</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Using those creds, RDP to Ops Desktop</a:t>
            </a:r>
          </a:p>
          <a:p>
            <a:pPr lvl="1"/>
            <a:r>
              <a:rPr lang="en-US" sz="2000" dirty="0">
                <a:gradFill>
                  <a:gsLst>
                    <a:gs pos="2917">
                      <a:schemeClr val="tx1"/>
                    </a:gs>
                    <a:gs pos="30000">
                      <a:schemeClr val="tx1"/>
                    </a:gs>
                  </a:gsLst>
                  <a:lin ang="5400000" scaled="0"/>
                </a:gradFill>
              </a:rPr>
              <a:t>RDP: </a:t>
            </a:r>
            <a:r>
              <a:rPr lang="en-US" sz="2000" b="1" dirty="0">
                <a:solidFill>
                  <a:srgbClr val="FF0000"/>
                </a:solidFill>
                <a:latin typeface="Lucida Console" panose="020B0609040504020204" pitchFamily="49" charset="0"/>
              </a:rPr>
              <a:t>ash.pathlab.xyz:200xx</a:t>
            </a:r>
          </a:p>
          <a:p>
            <a:pPr marL="457200" indent="-457200" algn="l">
              <a:buFont typeface="+mj-lt"/>
              <a:buAutoNum type="arabicPeriod"/>
            </a:pPr>
            <a:r>
              <a:rPr lang="en-US" sz="2000" dirty="0">
                <a:gradFill>
                  <a:gsLst>
                    <a:gs pos="2917">
                      <a:schemeClr val="tx1"/>
                    </a:gs>
                    <a:gs pos="30000">
                      <a:schemeClr val="tx1"/>
                    </a:gs>
                  </a:gsLst>
                  <a:lin ang="5400000" scaled="0"/>
                </a:gradFill>
              </a:rPr>
              <a:t>On Ops Desktop, open PowerShell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sz="2000" dirty="0">
                <a:solidFill>
                  <a:srgbClr val="00B050"/>
                </a:solidFill>
                <a:latin typeface="Consolas" panose="020B0609020204030204" pitchFamily="49" charset="0"/>
              </a:rPr>
              <a:t>Connect-</a:t>
            </a:r>
            <a:r>
              <a:rPr lang="en-US" sz="2000" dirty="0" err="1">
                <a:solidFill>
                  <a:srgbClr val="00B050"/>
                </a:solidFill>
                <a:latin typeface="Consolas" panose="020B0609020204030204" pitchFamily="49" charset="0"/>
              </a:rPr>
              <a:t>AzAccount</a:t>
            </a:r>
            <a:endParaRPr lang="en-US" sz="2000" dirty="0">
              <a:solidFill>
                <a:srgbClr val="00B050"/>
              </a:solidFill>
              <a:latin typeface="Consolas" panose="020B0609020204030204" pitchFamily="49" charset="0"/>
            </a:endParaRPr>
          </a:p>
          <a:p>
            <a:pPr marL="457200" indent="-457200" algn="l">
              <a:buFont typeface="+mj-lt"/>
              <a:buAutoNum type="arabicPeriod"/>
            </a:pPr>
            <a:r>
              <a:rPr lang="en-US" sz="2000" dirty="0">
                <a:gradFill>
                  <a:gsLst>
                    <a:gs pos="2917">
                      <a:schemeClr val="tx1"/>
                    </a:gs>
                    <a:gs pos="30000">
                      <a:schemeClr val="tx1"/>
                    </a:gs>
                  </a:gsLst>
                  <a:lin ang="5400000" scaled="0"/>
                </a:gradFill>
              </a:rPr>
              <a:t>Login using @microsoft.com</a:t>
            </a:r>
          </a:p>
          <a:p>
            <a:pPr marL="457200" indent="-457200">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Get-</a:t>
            </a:r>
            <a:r>
              <a:rPr lang="en-US" sz="2000" dirty="0" err="1">
                <a:solidFill>
                  <a:srgbClr val="00B050"/>
                </a:solidFill>
                <a:latin typeface="Consolas" panose="020B0609020204030204" pitchFamily="49" charset="0"/>
              </a:rPr>
              <a:t>AzResourceGroup</a:t>
            </a:r>
            <a:r>
              <a:rPr lang="en-US" sz="2000" dirty="0">
                <a:solidFill>
                  <a:srgbClr val="00B050"/>
                </a:solidFill>
                <a:latin typeface="Consolas" panose="020B0609020204030204" pitchFamily="49" charset="0"/>
              </a:rPr>
              <a:t> –Name “</a:t>
            </a:r>
            <a:r>
              <a:rPr lang="en-US" sz="2000" dirty="0" err="1">
                <a:solidFill>
                  <a:srgbClr val="00B050"/>
                </a:solidFill>
                <a:latin typeface="Consolas" panose="020B0609020204030204" pitchFamily="49" charset="0"/>
              </a:rPr>
              <a:t>CompanyXX</a:t>
            </a:r>
            <a:r>
              <a:rPr lang="en-US" sz="2000" dirty="0">
                <a:solidFill>
                  <a:srgbClr val="00B050"/>
                </a:solidFill>
                <a:latin typeface="Consolas" panose="020B0609020204030204" pitchFamily="49" charset="0"/>
              </a:rPr>
              <a:t>”</a:t>
            </a:r>
            <a:r>
              <a:rPr lang="en-US" sz="2000" dirty="0">
                <a:gradFill>
                  <a:gsLst>
                    <a:gs pos="2917">
                      <a:schemeClr val="tx1"/>
                    </a:gs>
                    <a:gs pos="30000">
                      <a:schemeClr val="tx1"/>
                    </a:gs>
                  </a:gsLst>
                  <a:lin ang="5400000" scaled="0"/>
                </a:gradFill>
                <a:latin typeface="Consolas" panose="020B0609020204030204" pitchFamily="49" charset="0"/>
              </a:rPr>
              <a:t> to validate</a:t>
            </a:r>
            <a:endParaRPr lang="en-US" sz="2000" dirty="0">
              <a:solidFill>
                <a:srgbClr val="00B050"/>
              </a:solidFill>
              <a:latin typeface="Consolas" panose="020B0609020204030204" pitchFamily="49" charset="0"/>
            </a:endParaRPr>
          </a:p>
        </p:txBody>
      </p:sp>
    </p:spTree>
    <p:extLst>
      <p:ext uri="{BB962C8B-B14F-4D97-AF65-F5344CB8AC3E}">
        <p14:creationId xmlns:p14="http://schemas.microsoft.com/office/powerpoint/2010/main" val="33248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65378-BB42-4561-BC52-09D3AD6599CA}"/>
              </a:ext>
            </a:extLst>
          </p:cNvPr>
          <p:cNvPicPr>
            <a:picLocks noChangeAspect="1"/>
          </p:cNvPicPr>
          <p:nvPr/>
        </p:nvPicPr>
        <p:blipFill>
          <a:blip r:embed="rId3"/>
          <a:stretch>
            <a:fillRect/>
          </a:stretch>
        </p:blipFill>
        <p:spPr>
          <a:xfrm>
            <a:off x="4360030" y="358232"/>
            <a:ext cx="7243707" cy="6215734"/>
          </a:xfrm>
          <a:prstGeom prst="rect">
            <a:avLst/>
          </a:prstGeom>
        </p:spPr>
      </p:pic>
      <p:sp>
        <p:nvSpPr>
          <p:cNvPr id="17" name="Title 16"/>
          <p:cNvSpPr>
            <a:spLocks noGrp="1"/>
          </p:cNvSpPr>
          <p:nvPr>
            <p:ph type="title"/>
          </p:nvPr>
        </p:nvSpPr>
        <p:spPr>
          <a:xfrm>
            <a:off x="588263" y="457200"/>
            <a:ext cx="3771767" cy="553998"/>
          </a:xfrm>
        </p:spPr>
        <p:txBody>
          <a:bodyPr/>
          <a:lstStyle/>
          <a:p>
            <a:r>
              <a:rPr lang="en-US" dirty="0"/>
              <a:t>Starting Point</a:t>
            </a:r>
          </a:p>
        </p:txBody>
      </p:sp>
      <p:sp>
        <p:nvSpPr>
          <p:cNvPr id="3" name="TextBox 2">
            <a:extLst>
              <a:ext uri="{FF2B5EF4-FFF2-40B4-BE49-F238E27FC236}">
                <a16:creationId xmlns:a16="http://schemas.microsoft.com/office/drawing/2014/main" id="{59763058-B2AA-4832-9027-C3DC187F7673}"/>
              </a:ext>
            </a:extLst>
          </p:cNvPr>
          <p:cNvSpPr txBox="1"/>
          <p:nvPr/>
        </p:nvSpPr>
        <p:spPr>
          <a:xfrm>
            <a:off x="588262" y="4894291"/>
            <a:ext cx="6389134" cy="184665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Using login from your Key Vault RDP to Ops Desktop in Virginia</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On Ops Desktop, use PowerShell to pull resource group from Azure, Run </a:t>
            </a:r>
          </a:p>
          <a:p>
            <a:pPr lvl="1"/>
            <a:r>
              <a:rPr lang="en-US" sz="2000" dirty="0">
                <a:solidFill>
                  <a:srgbClr val="00B050"/>
                </a:solidFill>
                <a:latin typeface="Consolas" panose="020B0609020204030204" pitchFamily="49" charset="0"/>
              </a:rPr>
              <a:t>Get-</a:t>
            </a:r>
            <a:r>
              <a:rPr lang="en-US" sz="2000" dirty="0" err="1">
                <a:solidFill>
                  <a:srgbClr val="00B050"/>
                </a:solidFill>
                <a:latin typeface="Consolas" panose="020B0609020204030204" pitchFamily="49" charset="0"/>
              </a:rPr>
              <a:t>AzResourceGroup</a:t>
            </a:r>
            <a:r>
              <a:rPr lang="en-US" sz="2000" dirty="0">
                <a:solidFill>
                  <a:srgbClr val="00B050"/>
                </a:solidFill>
                <a:latin typeface="Consolas" panose="020B0609020204030204" pitchFamily="49" charset="0"/>
              </a:rPr>
              <a:t> –Name “</a:t>
            </a:r>
            <a:r>
              <a:rPr lang="en-US" sz="2000" dirty="0" err="1">
                <a:solidFill>
                  <a:srgbClr val="00B050"/>
                </a:solidFill>
                <a:latin typeface="Consolas" panose="020B0609020204030204" pitchFamily="49" charset="0"/>
              </a:rPr>
              <a:t>CompanyXX</a:t>
            </a:r>
            <a:r>
              <a:rPr lang="en-US" sz="2000" dirty="0">
                <a:solidFill>
                  <a:srgbClr val="00B050"/>
                </a:solidFill>
                <a:latin typeface="Consolas" panose="020B0609020204030204" pitchFamily="49" charset="0"/>
              </a:rPr>
              <a:t>”</a:t>
            </a:r>
          </a:p>
        </p:txBody>
      </p:sp>
      <p:sp>
        <p:nvSpPr>
          <p:cNvPr id="9" name="TextBox 8">
            <a:extLst>
              <a:ext uri="{FF2B5EF4-FFF2-40B4-BE49-F238E27FC236}">
                <a16:creationId xmlns:a16="http://schemas.microsoft.com/office/drawing/2014/main" id="{270E7C78-4804-4723-BED6-F37BEB076D1D}"/>
              </a:ext>
            </a:extLst>
          </p:cNvPr>
          <p:cNvSpPr txBox="1"/>
          <p:nvPr/>
        </p:nvSpPr>
        <p:spPr>
          <a:xfrm>
            <a:off x="588261" y="1906934"/>
            <a:ext cx="6180401" cy="276998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a:t>
            </a:r>
            <a:r>
              <a:rPr lang="en-US" sz="2000" dirty="0" err="1">
                <a:gradFill>
                  <a:gsLst>
                    <a:gs pos="2917">
                      <a:schemeClr val="tx1"/>
                    </a:gs>
                    <a:gs pos="30000">
                      <a:schemeClr val="tx1"/>
                    </a:gs>
                  </a:gsLst>
                  <a:lin ang="5400000" scaled="0"/>
                </a:gradFill>
              </a:rPr>
              <a:t>WiFi</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Browse to </a:t>
            </a:r>
            <a:r>
              <a:rPr lang="en-US" sz="2000" dirty="0">
                <a:gradFill>
                  <a:gsLst>
                    <a:gs pos="2917">
                      <a:schemeClr val="tx1"/>
                    </a:gs>
                    <a:gs pos="30000">
                      <a:schemeClr val="tx1"/>
                    </a:gs>
                  </a:gsLst>
                  <a:lin ang="5400000" scaled="0"/>
                </a:gradFill>
                <a:hlinkClick r:id="rId4"/>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Get user name and password in </a:t>
            </a:r>
            <a:r>
              <a:rPr lang="en-US" sz="2000" dirty="0" err="1">
                <a:gradFill>
                  <a:gsLst>
                    <a:gs pos="2917">
                      <a:schemeClr val="tx1"/>
                    </a:gs>
                    <a:gs pos="30000">
                      <a:schemeClr val="tx1"/>
                    </a:gs>
                  </a:gsLst>
                  <a:lin ang="5400000" scaled="0"/>
                </a:gradFill>
              </a:rPr>
              <a:t>KeyVault</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Using those creds, RDP to Ops Desktop</a:t>
            </a:r>
          </a:p>
          <a:p>
            <a:pPr lvl="1"/>
            <a:r>
              <a:rPr lang="en-US" sz="2000" dirty="0">
                <a:gradFill>
                  <a:gsLst>
                    <a:gs pos="2917">
                      <a:schemeClr val="tx1"/>
                    </a:gs>
                    <a:gs pos="30000">
                      <a:schemeClr val="tx1"/>
                    </a:gs>
                  </a:gsLst>
                  <a:lin ang="5400000" scaled="0"/>
                </a:gradFill>
              </a:rPr>
              <a:t>RDP: </a:t>
            </a:r>
            <a:r>
              <a:rPr lang="en-US" sz="2000" b="1" dirty="0">
                <a:solidFill>
                  <a:srgbClr val="FF0000"/>
                </a:solidFill>
                <a:latin typeface="Lucida Console" panose="020B0609040504020204" pitchFamily="49" charset="0"/>
              </a:rPr>
              <a:t>ash.pathlab.xyz:200xx</a:t>
            </a:r>
          </a:p>
          <a:p>
            <a:pPr marL="457200" indent="-457200" algn="l">
              <a:buFont typeface="+mj-lt"/>
              <a:buAutoNum type="arabicPeriod"/>
            </a:pPr>
            <a:r>
              <a:rPr lang="en-US" sz="2000" dirty="0">
                <a:gradFill>
                  <a:gsLst>
                    <a:gs pos="2917">
                      <a:schemeClr val="tx1"/>
                    </a:gs>
                    <a:gs pos="30000">
                      <a:schemeClr val="tx1"/>
                    </a:gs>
                  </a:gsLst>
                  <a:lin ang="5400000" scaled="0"/>
                </a:gradFill>
              </a:rPr>
              <a:t>On Ops Desktop, open PowerShell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sz="2000" dirty="0">
                <a:solidFill>
                  <a:srgbClr val="00B050"/>
                </a:solidFill>
                <a:latin typeface="Consolas" panose="020B0609020204030204" pitchFamily="49" charset="0"/>
              </a:rPr>
              <a:t>Connect-</a:t>
            </a:r>
            <a:r>
              <a:rPr lang="en-US" sz="2000" dirty="0" err="1">
                <a:solidFill>
                  <a:srgbClr val="00B050"/>
                </a:solidFill>
                <a:latin typeface="Consolas" panose="020B0609020204030204" pitchFamily="49" charset="0"/>
              </a:rPr>
              <a:t>AzAccount</a:t>
            </a:r>
            <a:endParaRPr lang="en-US" sz="2000" dirty="0">
              <a:solidFill>
                <a:srgbClr val="00B050"/>
              </a:solidFill>
              <a:latin typeface="Consolas" panose="020B0609020204030204" pitchFamily="49" charset="0"/>
            </a:endParaRPr>
          </a:p>
          <a:p>
            <a:pPr marL="457200" indent="-457200" algn="l">
              <a:buFont typeface="+mj-lt"/>
              <a:buAutoNum type="arabicPeriod"/>
            </a:pPr>
            <a:r>
              <a:rPr lang="en-US" sz="2000" dirty="0">
                <a:gradFill>
                  <a:gsLst>
                    <a:gs pos="2917">
                      <a:schemeClr val="tx1"/>
                    </a:gs>
                    <a:gs pos="30000">
                      <a:schemeClr val="tx1"/>
                    </a:gs>
                  </a:gsLst>
                  <a:lin ang="5400000" scaled="0"/>
                </a:gradFill>
              </a:rPr>
              <a:t>Login using @microsoft.com</a:t>
            </a:r>
          </a:p>
        </p:txBody>
      </p:sp>
    </p:spTree>
    <p:extLst>
      <p:ext uri="{BB962C8B-B14F-4D97-AF65-F5344CB8AC3E}">
        <p14:creationId xmlns:p14="http://schemas.microsoft.com/office/powerpoint/2010/main" val="195015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2804A-0561-4410-909A-D64482484745}"/>
              </a:ext>
            </a:extLst>
          </p:cNvPr>
          <p:cNvPicPr>
            <a:picLocks noChangeAspect="1"/>
          </p:cNvPicPr>
          <p:nvPr/>
        </p:nvPicPr>
        <p:blipFill>
          <a:blip r:embed="rId3"/>
          <a:stretch>
            <a:fillRect/>
          </a:stretch>
        </p:blipFill>
        <p:spPr>
          <a:xfrm>
            <a:off x="4360030" y="353986"/>
            <a:ext cx="7243707" cy="6215734"/>
          </a:xfrm>
          <a:prstGeom prst="rect">
            <a:avLst/>
          </a:prstGeom>
        </p:spPr>
      </p:pic>
      <p:sp>
        <p:nvSpPr>
          <p:cNvPr id="17" name="Title 16"/>
          <p:cNvSpPr>
            <a:spLocks noGrp="1"/>
          </p:cNvSpPr>
          <p:nvPr>
            <p:ph type="title"/>
          </p:nvPr>
        </p:nvSpPr>
        <p:spPr>
          <a:xfrm>
            <a:off x="588263" y="457200"/>
            <a:ext cx="3771767" cy="769441"/>
          </a:xfrm>
        </p:spPr>
        <p:txBody>
          <a:bodyPr/>
          <a:lstStyle/>
          <a:p>
            <a:r>
              <a:rPr lang="en-US" dirty="0"/>
              <a:t>Step 1</a:t>
            </a:r>
            <a:br>
              <a:rPr lang="en-US" dirty="0"/>
            </a:br>
            <a:r>
              <a:rPr lang="en-US" sz="1400" dirty="0"/>
              <a:t>(15 minutes)</a:t>
            </a:r>
          </a:p>
        </p:txBody>
      </p:sp>
      <p:sp>
        <p:nvSpPr>
          <p:cNvPr id="6" name="TextBox 5">
            <a:extLst>
              <a:ext uri="{FF2B5EF4-FFF2-40B4-BE49-F238E27FC236}">
                <a16:creationId xmlns:a16="http://schemas.microsoft.com/office/drawing/2014/main" id="{33DC78DA-5F39-4C3B-800F-802242F713DE}"/>
              </a:ext>
            </a:extLst>
          </p:cNvPr>
          <p:cNvSpPr txBox="1"/>
          <p:nvPr/>
        </p:nvSpPr>
        <p:spPr>
          <a:xfrm>
            <a:off x="588261" y="2596154"/>
            <a:ext cx="5591822"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WorkshopStep1.ps1 in PowerShell ISE</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WorkshopStep1.ps1</a:t>
            </a:r>
          </a:p>
        </p:txBody>
      </p:sp>
    </p:spTree>
    <p:extLst>
      <p:ext uri="{BB962C8B-B14F-4D97-AF65-F5344CB8AC3E}">
        <p14:creationId xmlns:p14="http://schemas.microsoft.com/office/powerpoint/2010/main" val="184504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D4CF8-623F-461F-85ED-A404A5DBF003}"/>
              </a:ext>
            </a:extLst>
          </p:cNvPr>
          <p:cNvPicPr>
            <a:picLocks noChangeAspect="1"/>
          </p:cNvPicPr>
          <p:nvPr/>
        </p:nvPicPr>
        <p:blipFill>
          <a:blip r:embed="rId3"/>
          <a:stretch>
            <a:fillRect/>
          </a:stretch>
        </p:blipFill>
        <p:spPr>
          <a:xfrm>
            <a:off x="865" y="421170"/>
            <a:ext cx="12190271" cy="6201166"/>
          </a:xfrm>
          <a:prstGeom prst="rect">
            <a:avLst/>
          </a:prstGeom>
        </p:spPr>
      </p:pic>
      <p:sp>
        <p:nvSpPr>
          <p:cNvPr id="3" name="Rectangle 2">
            <a:extLst>
              <a:ext uri="{FF2B5EF4-FFF2-40B4-BE49-F238E27FC236}">
                <a16:creationId xmlns:a16="http://schemas.microsoft.com/office/drawing/2014/main" id="{F4F1A4EF-E3FC-4B74-BD92-CA26507C7046}"/>
              </a:ext>
            </a:extLst>
          </p:cNvPr>
          <p:cNvSpPr/>
          <p:nvPr/>
        </p:nvSpPr>
        <p:spPr bwMode="auto">
          <a:xfrm>
            <a:off x="866" y="488"/>
            <a:ext cx="12263147" cy="543261"/>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B9E210F-0C8D-4D65-8AC8-B5C3477E1F95}"/>
              </a:ext>
            </a:extLst>
          </p:cNvPr>
          <p:cNvSpPr/>
          <p:nvPr/>
        </p:nvSpPr>
        <p:spPr bwMode="auto">
          <a:xfrm flipH="1" flipV="1">
            <a:off x="119454" y="377457"/>
            <a:ext cx="2306215" cy="517426"/>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A717B7-D670-47A3-BF90-F972485FB83F}"/>
              </a:ext>
            </a:extLst>
          </p:cNvPr>
          <p:cNvSpPr/>
          <p:nvPr/>
        </p:nvSpPr>
        <p:spPr bwMode="auto">
          <a:xfrm>
            <a:off x="-72011" y="6572632"/>
            <a:ext cx="12402276" cy="331258"/>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B59AD1E5-4B86-43A9-8F54-3C327FD0D038}"/>
              </a:ext>
            </a:extLst>
          </p:cNvPr>
          <p:cNvSpPr txBox="1"/>
          <p:nvPr/>
        </p:nvSpPr>
        <p:spPr>
          <a:xfrm>
            <a:off x="798425" y="4404798"/>
            <a:ext cx="2231252" cy="2406813"/>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75000"/>
                    <a:lumOff val="25000"/>
                  </a:schemeClr>
                </a:solidFill>
              </a:rPr>
              <a:t>Also Announced:</a:t>
            </a:r>
          </a:p>
          <a:p>
            <a:pPr marL="342900" indent="-342900">
              <a:lnSpc>
                <a:spcPct val="90000"/>
              </a:lnSpc>
              <a:spcAft>
                <a:spcPts val="600"/>
              </a:spcAft>
              <a:buFont typeface="Arial" panose="020B0604020202020204" pitchFamily="34" charset="0"/>
              <a:buChar char="•"/>
            </a:pPr>
            <a:r>
              <a:rPr lang="en-US" sz="1200" dirty="0">
                <a:solidFill>
                  <a:schemeClr val="tx1">
                    <a:lumMod val="75000"/>
                    <a:lumOff val="25000"/>
                  </a:schemeClr>
                </a:solidFill>
              </a:rPr>
              <a:t>Germany North</a:t>
            </a:r>
          </a:p>
          <a:p>
            <a:pPr marL="342900" indent="-342900">
              <a:lnSpc>
                <a:spcPct val="90000"/>
              </a:lnSpc>
              <a:spcAft>
                <a:spcPts val="600"/>
              </a:spcAft>
              <a:buFont typeface="Arial" panose="020B0604020202020204" pitchFamily="34" charset="0"/>
              <a:buChar char="•"/>
            </a:pPr>
            <a:r>
              <a:rPr lang="en-US" sz="1200" dirty="0">
                <a:solidFill>
                  <a:schemeClr val="tx1">
                    <a:lumMod val="75000"/>
                    <a:lumOff val="25000"/>
                  </a:schemeClr>
                </a:solidFill>
              </a:rPr>
              <a:t>Germany West Central</a:t>
            </a:r>
          </a:p>
          <a:p>
            <a:pPr marL="342900" indent="-342900">
              <a:lnSpc>
                <a:spcPct val="90000"/>
              </a:lnSpc>
              <a:spcAft>
                <a:spcPts val="600"/>
              </a:spcAft>
              <a:buFont typeface="Arial" panose="020B0604020202020204" pitchFamily="34" charset="0"/>
              <a:buChar char="•"/>
            </a:pPr>
            <a:r>
              <a:rPr lang="en-US" sz="1200" dirty="0">
                <a:solidFill>
                  <a:schemeClr val="tx1">
                    <a:lumMod val="75000"/>
                    <a:lumOff val="25000"/>
                  </a:schemeClr>
                </a:solidFill>
              </a:rPr>
              <a:t>Switzerland North</a:t>
            </a:r>
          </a:p>
          <a:p>
            <a:pPr marL="342900" indent="-342900">
              <a:lnSpc>
                <a:spcPct val="90000"/>
              </a:lnSpc>
              <a:spcAft>
                <a:spcPts val="600"/>
              </a:spcAft>
              <a:buFont typeface="Arial" panose="020B0604020202020204" pitchFamily="34" charset="0"/>
              <a:buChar char="•"/>
            </a:pPr>
            <a:r>
              <a:rPr lang="en-US" sz="1200" dirty="0">
                <a:solidFill>
                  <a:schemeClr val="tx1">
                    <a:lumMod val="75000"/>
                    <a:lumOff val="25000"/>
                  </a:schemeClr>
                </a:solidFill>
              </a:rPr>
              <a:t>Switzerland West</a:t>
            </a:r>
          </a:p>
          <a:p>
            <a:pPr marL="342900" indent="-342900">
              <a:lnSpc>
                <a:spcPct val="90000"/>
              </a:lnSpc>
              <a:spcAft>
                <a:spcPts val="600"/>
              </a:spcAft>
              <a:buFont typeface="Arial" panose="020B0604020202020204" pitchFamily="34" charset="0"/>
              <a:buChar char="•"/>
            </a:pPr>
            <a:r>
              <a:rPr lang="en-US" sz="1200" dirty="0">
                <a:solidFill>
                  <a:schemeClr val="tx1">
                    <a:lumMod val="75000"/>
                    <a:lumOff val="25000"/>
                  </a:schemeClr>
                </a:solidFill>
              </a:rPr>
              <a:t>Norway East</a:t>
            </a:r>
          </a:p>
          <a:p>
            <a:pPr marL="342900" indent="-342900">
              <a:lnSpc>
                <a:spcPct val="90000"/>
              </a:lnSpc>
              <a:spcAft>
                <a:spcPts val="600"/>
              </a:spcAft>
              <a:buFont typeface="Arial" panose="020B0604020202020204" pitchFamily="34" charset="0"/>
              <a:buChar char="•"/>
            </a:pPr>
            <a:r>
              <a:rPr lang="en-US" sz="1200" dirty="0">
                <a:solidFill>
                  <a:schemeClr val="tx1">
                    <a:lumMod val="75000"/>
                    <a:lumOff val="25000"/>
                  </a:schemeClr>
                </a:solidFill>
              </a:rPr>
              <a:t>Norway West</a:t>
            </a:r>
          </a:p>
          <a:p>
            <a:pPr marL="342900" indent="-342900">
              <a:lnSpc>
                <a:spcPct val="90000"/>
              </a:lnSpc>
              <a:spcAft>
                <a:spcPts val="600"/>
              </a:spcAft>
              <a:buFont typeface="Arial" panose="020B0604020202020204" pitchFamily="34" charset="0"/>
              <a:buChar char="•"/>
            </a:pPr>
            <a:r>
              <a:rPr lang="en-US" sz="1200" dirty="0">
                <a:solidFill>
                  <a:schemeClr val="tx1">
                    <a:lumMod val="75000"/>
                    <a:lumOff val="25000"/>
                  </a:schemeClr>
                </a:solidFill>
              </a:rPr>
              <a:t>UAE Central</a:t>
            </a:r>
          </a:p>
          <a:p>
            <a:pPr marL="342900" indent="-342900">
              <a:lnSpc>
                <a:spcPct val="90000"/>
              </a:lnSpc>
              <a:spcAft>
                <a:spcPts val="600"/>
              </a:spcAft>
              <a:buFont typeface="Arial" panose="020B0604020202020204" pitchFamily="34" charset="0"/>
              <a:buChar char="•"/>
            </a:pPr>
            <a:r>
              <a:rPr lang="en-US" sz="1200" dirty="0">
                <a:solidFill>
                  <a:schemeClr val="tx1">
                    <a:lumMod val="75000"/>
                    <a:lumOff val="25000"/>
                  </a:schemeClr>
                </a:solidFill>
              </a:rPr>
              <a:t>UAE North</a:t>
            </a:r>
          </a:p>
        </p:txBody>
      </p:sp>
    </p:spTree>
    <p:extLst>
      <p:ext uri="{BB962C8B-B14F-4D97-AF65-F5344CB8AC3E}">
        <p14:creationId xmlns:p14="http://schemas.microsoft.com/office/powerpoint/2010/main" val="34358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80076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One of the largest private</a:t>
            </a:r>
          </a:p>
          <a:p>
            <a:pPr>
              <a:spcAft>
                <a:spcPts val="1200"/>
              </a:spcAft>
            </a:pPr>
            <a:r>
              <a:rPr lang="en-US" sz="1600" dirty="0">
                <a:solidFill>
                  <a:schemeClr val="bg1"/>
                </a:solidFill>
                <a:latin typeface="Segoe UI Semibold" panose="020B0702040204020203" pitchFamily="34" charset="0"/>
                <a:cs typeface="Segoe UI Semibold" panose="020B0702040204020203" pitchFamily="34" charset="0"/>
              </a:rPr>
              <a:t>networks in the world</a:t>
            </a:r>
          </a:p>
          <a:p>
            <a:pPr marL="223520" indent="-223520">
              <a:spcAft>
                <a:spcPts val="1200"/>
              </a:spcAft>
              <a:buFont typeface="Arial" panose="020B0604020202020204" pitchFamily="34" charset="0"/>
              <a:buChar char="•"/>
            </a:pPr>
            <a:r>
              <a:rPr lang="en-US" sz="1400" dirty="0">
                <a:solidFill>
                  <a:schemeClr val="bg1"/>
                </a:solidFill>
              </a:rPr>
              <a:t>100K+ miles of lit fiber</a:t>
            </a:r>
          </a:p>
          <a:p>
            <a:pPr marL="223520" indent="-223520">
              <a:spcAft>
                <a:spcPts val="1200"/>
              </a:spcAft>
              <a:buFont typeface="Arial" panose="020B0604020202020204" pitchFamily="34" charset="0"/>
              <a:buChar char="•"/>
            </a:pPr>
            <a:r>
              <a:rPr lang="en-US" sz="1400" dirty="0">
                <a:solidFill>
                  <a:schemeClr val="bg1"/>
                </a:solidFill>
              </a:rPr>
              <a:t>130+ edge sites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rPr>
              <a:t>8,000+ ISP sessions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rPr>
              <a:t>44 ExpressRoute locations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rPr>
              <a:t>200+ ExpressRoute Partners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defTabSz="913748" fontAlgn="base">
              <a:spcBef>
                <a:spcPct val="0"/>
              </a:spcBef>
              <a:spcAft>
                <a:spcPct val="0"/>
              </a:spcAft>
              <a:defRPr/>
            </a:pPr>
            <a:r>
              <a:rPr lang="en-US" sz="1400" i="1" kern="0">
                <a:solidFill>
                  <a:schemeClr val="bg1"/>
                </a:solidFill>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380304" y="1348921"/>
            <a:ext cx="9206915" cy="447384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hq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States</a:t>
                    </a:r>
                    <a:endParaRPr lang="en-US" sz="686">
                      <a:solidFill>
                        <a:schemeClr val="tx1"/>
                      </a:solidFill>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sp>
                <p:nvSpPr>
                  <p:cNvPr id="699" name="Freeform 40">
                    <a:extLst>
                      <a:ext uri="{FF2B5EF4-FFF2-40B4-BE49-F238E27FC236}">
                        <a16:creationId xmlns:a16="http://schemas.microsoft.com/office/drawing/2014/main" id="{387643B2-549F-4034-8474-EA82DA836632}"/>
                      </a:ext>
                    </a:extLst>
                  </p:cNvPr>
                  <p:cNvSpPr/>
                  <p:nvPr/>
                </p:nvSpPr>
                <p:spPr>
                  <a:xfrm>
                    <a:off x="4000532" y="56227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547" name="Freeform 40">
                    <a:extLst>
                      <a:ext uri="{FF2B5EF4-FFF2-40B4-BE49-F238E27FC236}">
                        <a16:creationId xmlns:a16="http://schemas.microsoft.com/office/drawing/2014/main" id="{0DA1D8F5-189F-46CA-909F-BDD2A7C40699}"/>
                      </a:ext>
                    </a:extLst>
                  </p:cNvPr>
                  <p:cNvSpPr/>
                  <p:nvPr/>
                </p:nvSpPr>
                <p:spPr>
                  <a:xfrm>
                    <a:off x="1162073" y="23669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22" name="Group 521">
                    <a:extLst>
                      <a:ext uri="{FF2B5EF4-FFF2-40B4-BE49-F238E27FC236}">
                        <a16:creationId xmlns:a16="http://schemas.microsoft.com/office/drawing/2014/main" id="{0CED0FF6-D1C2-438F-BBF7-D5AC720BE0B9}"/>
                      </a:ext>
                    </a:extLst>
                  </p:cNvPr>
                  <p:cNvGrpSpPr/>
                  <p:nvPr/>
                </p:nvGrpSpPr>
                <p:grpSpPr>
                  <a:xfrm>
                    <a:off x="6235522" y="4961188"/>
                    <a:ext cx="90308" cy="81468"/>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States</a:t>
                    </a:r>
                    <a:endParaRPr lang="en-US" sz="686">
                      <a:solidFill>
                        <a:schemeClr val="tx1"/>
                      </a:solidFill>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Canada</a:t>
                    </a:r>
                    <a:endParaRPr lang="en-US" sz="686">
                      <a:solidFill>
                        <a:schemeClr val="tx1"/>
                      </a:solidFill>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dirty="0">
                        <a:solidFill>
                          <a:schemeClr val="tx1"/>
                        </a:solidFill>
                      </a:rPr>
                      <a:t>Mexico</a:t>
                    </a:r>
                    <a:endParaRPr lang="en-US" sz="686" dirty="0">
                      <a:solidFill>
                        <a:schemeClr val="tx1"/>
                      </a:solidFill>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Venezuela</a:t>
                    </a:r>
                    <a:endParaRPr lang="en-US" sz="686">
                      <a:solidFill>
                        <a:schemeClr val="tx1"/>
                      </a:solidFill>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Colombia</a:t>
                    </a:r>
                    <a:endParaRPr lang="en-US" sz="686">
                      <a:solidFill>
                        <a:schemeClr val="tx1"/>
                      </a:solidFill>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Peru</a:t>
                    </a:r>
                    <a:endParaRPr lang="en-US" sz="686">
                      <a:solidFill>
                        <a:schemeClr val="tx1"/>
                      </a:solidFill>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Bolivia</a:t>
                    </a:r>
                    <a:endParaRPr lang="en-US" sz="686">
                      <a:solidFill>
                        <a:schemeClr val="tx1"/>
                      </a:solidFill>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Brazil</a:t>
                    </a:r>
                    <a:endParaRPr lang="en-US" sz="686">
                      <a:solidFill>
                        <a:schemeClr val="tx1"/>
                      </a:solidFill>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Argentina</a:t>
                    </a:r>
                    <a:endParaRPr lang="en-US" sz="686">
                      <a:solidFill>
                        <a:schemeClr val="tx1"/>
                      </a:solidFill>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dirty="0">
                        <a:solidFill>
                          <a:schemeClr val="tx1"/>
                        </a:solidFill>
                      </a:rPr>
                      <a:t>Atlanta Ocean</a:t>
                    </a:r>
                    <a:endParaRPr lang="en-US" sz="686" dirty="0">
                      <a:solidFill>
                        <a:schemeClr val="tx1"/>
                      </a:solidFill>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Algeria</a:t>
                    </a:r>
                    <a:endParaRPr lang="en-US" sz="686">
                      <a:solidFill>
                        <a:schemeClr val="tx1"/>
                      </a:solidFill>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Mali</a:t>
                    </a:r>
                    <a:endParaRPr lang="en-US" sz="686">
                      <a:solidFill>
                        <a:schemeClr val="tx1"/>
                      </a:solidFill>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Niger</a:t>
                    </a:r>
                    <a:endParaRPr lang="en-US" sz="686">
                      <a:solidFill>
                        <a:schemeClr val="tx1"/>
                      </a:solidFill>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Nigeria</a:t>
                    </a:r>
                    <a:endParaRPr lang="en-US" sz="686">
                      <a:solidFill>
                        <a:schemeClr val="tx1"/>
                      </a:solidFill>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Chad</a:t>
                    </a:r>
                    <a:endParaRPr lang="en-US" sz="686">
                      <a:solidFill>
                        <a:schemeClr val="tx1"/>
                      </a:solidFill>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Libya</a:t>
                    </a:r>
                    <a:endParaRPr lang="en-US" sz="686">
                      <a:solidFill>
                        <a:schemeClr val="tx1"/>
                      </a:solidFill>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Egypt</a:t>
                    </a:r>
                    <a:endParaRPr lang="en-US" sz="686">
                      <a:solidFill>
                        <a:schemeClr val="tx1"/>
                      </a:solidFill>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Sudan</a:t>
                    </a:r>
                    <a:endParaRPr lang="en-US" sz="686">
                      <a:solidFill>
                        <a:schemeClr val="tx1"/>
                      </a:solidFill>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Ethiopia</a:t>
                    </a:r>
                    <a:endParaRPr lang="en-US" sz="686">
                      <a:solidFill>
                        <a:schemeClr val="tx1"/>
                      </a:solidFill>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Dr Congo</a:t>
                    </a:r>
                    <a:endParaRPr lang="en-US" sz="686">
                      <a:solidFill>
                        <a:schemeClr val="tx1"/>
                      </a:solidFill>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Angola</a:t>
                    </a:r>
                    <a:endParaRPr lang="en-US" sz="686">
                      <a:solidFill>
                        <a:schemeClr val="tx1"/>
                      </a:solidFill>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Zambia</a:t>
                    </a:r>
                    <a:endParaRPr lang="en-US" sz="686">
                      <a:solidFill>
                        <a:schemeClr val="tx1"/>
                      </a:solidFill>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err="1">
                        <a:solidFill>
                          <a:schemeClr val="tx1"/>
                        </a:solidFill>
                      </a:rPr>
                      <a:t>Nambia</a:t>
                    </a:r>
                    <a:endParaRPr lang="en-US" sz="686">
                      <a:solidFill>
                        <a:schemeClr val="tx1"/>
                      </a:solidFill>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South Africa</a:t>
                    </a:r>
                    <a:endParaRPr lang="en-US" sz="686">
                      <a:solidFill>
                        <a:schemeClr val="tx1"/>
                      </a:solidFill>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Greenland</a:t>
                    </a:r>
                    <a:endParaRPr lang="en-US" sz="686">
                      <a:solidFill>
                        <a:schemeClr val="tx1"/>
                      </a:solidFill>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Svalbard</a:t>
                    </a:r>
                    <a:endParaRPr lang="en-US" sz="686">
                      <a:solidFill>
                        <a:schemeClr val="tx1"/>
                      </a:solidFill>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Sweden </a:t>
                    </a:r>
                    <a:endParaRPr lang="en-US" sz="686">
                      <a:solidFill>
                        <a:schemeClr val="tx1"/>
                      </a:solidFill>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Norway</a:t>
                    </a:r>
                    <a:endParaRPr lang="en-US" sz="686">
                      <a:solidFill>
                        <a:schemeClr val="tx1"/>
                      </a:solidFill>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Kingdom</a:t>
                    </a:r>
                    <a:endParaRPr lang="en-US" sz="686">
                      <a:solidFill>
                        <a:schemeClr val="tx1"/>
                      </a:solidFill>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France</a:t>
                    </a:r>
                    <a:endParaRPr lang="en-US" sz="686">
                      <a:solidFill>
                        <a:schemeClr val="tx1"/>
                      </a:solidFill>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Poland</a:t>
                    </a:r>
                    <a:endParaRPr lang="en-US" sz="686">
                      <a:solidFill>
                        <a:schemeClr val="tx1"/>
                      </a:solidFill>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Ukraine</a:t>
                    </a:r>
                    <a:endParaRPr lang="en-US" sz="686">
                      <a:solidFill>
                        <a:schemeClr val="tx1"/>
                      </a:solidFill>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Turkey</a:t>
                    </a:r>
                    <a:endParaRPr lang="en-US" sz="686">
                      <a:solidFill>
                        <a:schemeClr val="tx1"/>
                      </a:solidFill>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Saudi </a:t>
                    </a:r>
                    <a:br>
                      <a:rPr lang="en-GB" sz="686">
                        <a:solidFill>
                          <a:schemeClr val="tx1"/>
                        </a:solidFill>
                      </a:rPr>
                    </a:br>
                    <a:r>
                      <a:rPr lang="en-GB" sz="686">
                        <a:solidFill>
                          <a:schemeClr val="tx1"/>
                        </a:solidFill>
                      </a:rPr>
                      <a:t>Arabia</a:t>
                    </a:r>
                    <a:endParaRPr lang="en-US" sz="686">
                      <a:solidFill>
                        <a:schemeClr val="tx1"/>
                      </a:solidFill>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Iran</a:t>
                    </a:r>
                    <a:endParaRPr lang="en-US" sz="686">
                      <a:solidFill>
                        <a:schemeClr val="tx1"/>
                      </a:solidFill>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err="1">
                        <a:solidFill>
                          <a:schemeClr val="tx1"/>
                        </a:solidFill>
                      </a:rPr>
                      <a:t>Kazakistan</a:t>
                    </a:r>
                    <a:endParaRPr lang="en-US" sz="686">
                      <a:solidFill>
                        <a:schemeClr val="tx1"/>
                      </a:solidFill>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India</a:t>
                    </a:r>
                    <a:endParaRPr lang="en-US" sz="686">
                      <a:solidFill>
                        <a:schemeClr val="tx1"/>
                      </a:solidFill>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Russia</a:t>
                    </a:r>
                    <a:endParaRPr lang="en-US" sz="686">
                      <a:solidFill>
                        <a:schemeClr val="tx1"/>
                      </a:solidFill>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Russia</a:t>
                    </a:r>
                    <a:endParaRPr lang="en-US" sz="686">
                      <a:solidFill>
                        <a:schemeClr val="tx1"/>
                      </a:solidFill>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China</a:t>
                    </a:r>
                    <a:endParaRPr lang="en-US" sz="686">
                      <a:solidFill>
                        <a:schemeClr val="tx1"/>
                      </a:solidFill>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Myanmar</a:t>
                    </a:r>
                    <a:br>
                      <a:rPr lang="en-GB" sz="686">
                        <a:solidFill>
                          <a:schemeClr val="tx1"/>
                        </a:solidFill>
                      </a:rPr>
                    </a:br>
                    <a:r>
                      <a:rPr lang="en-GB" sz="686">
                        <a:solidFill>
                          <a:schemeClr val="tx1"/>
                        </a:solidFill>
                      </a:rPr>
                      <a:t>(Burma)</a:t>
                    </a:r>
                    <a:endParaRPr lang="en-US" sz="686">
                      <a:solidFill>
                        <a:schemeClr val="tx1"/>
                      </a:solidFill>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Indian Ocean</a:t>
                    </a:r>
                    <a:endParaRPr lang="en-US" sz="686">
                      <a:solidFill>
                        <a:schemeClr val="tx1"/>
                      </a:solidFill>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Indonesia</a:t>
                    </a:r>
                    <a:endParaRPr lang="en-US" sz="686">
                      <a:solidFill>
                        <a:schemeClr val="tx1"/>
                      </a:solidFill>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Australia</a:t>
                    </a:r>
                    <a:endParaRPr lang="en-US" sz="686">
                      <a:solidFill>
                        <a:schemeClr val="tx1"/>
                      </a:solidFill>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Pacific Ocean</a:t>
                    </a:r>
                    <a:endParaRPr lang="en-US" sz="686">
                      <a:solidFill>
                        <a:schemeClr val="tx1"/>
                      </a:solidFill>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Pacific Ocean</a:t>
                    </a:r>
                    <a:endParaRPr lang="en-US" sz="686">
                      <a:solidFill>
                        <a:schemeClr val="tx1"/>
                      </a:solidFill>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Data</a:t>
                  </a:r>
                  <a:r>
                    <a:rPr lang="ar-SA" sz="1000" kern="0">
                      <a:latin typeface="+mn-lt"/>
                    </a:rPr>
                    <a:t> </a:t>
                  </a:r>
                  <a:r>
                    <a:rPr lang="en-US" sz="1000" kern="0">
                      <a:latin typeface="+mn-lt"/>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Moving to Owned</a:t>
                    </a:r>
                    <a:endParaRPr lang="en-US" sz="833" kern="0">
                      <a:latin typeface="+mn-lt"/>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Leased Capacity</a:t>
                    </a:r>
                    <a:endParaRPr lang="en-US" sz="833" kern="0">
                      <a:latin typeface="+mn-lt"/>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solidFill>
                      <a:schemeClr val="tx1"/>
                    </a:solidFill>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solidFill>
                        <a:schemeClr val="tx1"/>
                      </a:solidFill>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solidFill>
                        <a:schemeClr val="tx1"/>
                      </a:solidFill>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61765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C72-39BB-4FCF-B398-D10BC8722F35}"/>
              </a:ext>
            </a:extLst>
          </p:cNvPr>
          <p:cNvSpPr>
            <a:spLocks noGrp="1"/>
          </p:cNvSpPr>
          <p:nvPr>
            <p:ph type="title"/>
          </p:nvPr>
        </p:nvSpPr>
        <p:spPr>
          <a:xfrm>
            <a:off x="588263" y="457200"/>
            <a:ext cx="11018520" cy="1107996"/>
          </a:xfrm>
        </p:spPr>
        <p:txBody>
          <a:bodyPr/>
          <a:lstStyle/>
          <a:p>
            <a:r>
              <a:rPr lang="en-US" dirty="0"/>
              <a:t>Connectivity options and hybrid offerings</a:t>
            </a:r>
            <a:br>
              <a:rPr lang="en-US" dirty="0"/>
            </a:br>
            <a:endParaRPr lang="en-US" dirty="0"/>
          </a:p>
        </p:txBody>
      </p:sp>
      <p:sp>
        <p:nvSpPr>
          <p:cNvPr id="5" name="Rectangle 14">
            <a:extLst>
              <a:ext uri="{FF2B5EF4-FFF2-40B4-BE49-F238E27FC236}">
                <a16:creationId xmlns:a16="http://schemas.microsoft.com/office/drawing/2014/main" id="{D9005910-BEFE-4290-BAC9-3AF0BDADE1E8}"/>
              </a:ext>
            </a:extLst>
          </p:cNvPr>
          <p:cNvSpPr/>
          <p:nvPr/>
        </p:nvSpPr>
        <p:spPr bwMode="auto">
          <a:xfrm>
            <a:off x="979250" y="1244223"/>
            <a:ext cx="199516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algn="ctr" defTabSz="1218594" fontAlgn="base">
              <a:spcBef>
                <a:spcPct val="0"/>
              </a:spcBef>
              <a:spcAft>
                <a:spcPct val="0"/>
              </a:spcAft>
              <a:defRPr/>
            </a:pPr>
            <a:r>
              <a:rPr lang="en-US" sz="1961" b="1" kern="0" dirty="0">
                <a:solidFill>
                  <a:schemeClr val="bg1"/>
                </a:solidFill>
                <a:latin typeface="Segoe UI"/>
                <a:cs typeface="Segoe UI" panose="020B0502040204020203" pitchFamily="34" charset="0"/>
              </a:rPr>
              <a:t>Azure</a:t>
            </a:r>
          </a:p>
        </p:txBody>
      </p:sp>
      <p:sp>
        <p:nvSpPr>
          <p:cNvPr id="6" name="Rectangle 17">
            <a:extLst>
              <a:ext uri="{FF2B5EF4-FFF2-40B4-BE49-F238E27FC236}">
                <a16:creationId xmlns:a16="http://schemas.microsoft.com/office/drawing/2014/main" id="{2AE133B0-F8E9-4557-AD5B-EDF3CADD44E5}"/>
              </a:ext>
            </a:extLst>
          </p:cNvPr>
          <p:cNvSpPr/>
          <p:nvPr/>
        </p:nvSpPr>
        <p:spPr bwMode="auto">
          <a:xfrm>
            <a:off x="6443395" y="1244223"/>
            <a:ext cx="197750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algn="ctr" defTabSz="1218594" fontAlgn="base">
              <a:spcBef>
                <a:spcPct val="0"/>
              </a:spcBef>
              <a:spcAft>
                <a:spcPct val="0"/>
              </a:spcAft>
              <a:defRPr/>
            </a:pPr>
            <a:r>
              <a:rPr lang="en-US" sz="1961" b="1" kern="0" dirty="0">
                <a:solidFill>
                  <a:schemeClr val="bg1"/>
                </a:solidFill>
                <a:latin typeface="Segoe UI"/>
                <a:cs typeface="Segoe UI" panose="020B0502040204020203" pitchFamily="34" charset="0"/>
              </a:rPr>
              <a:t>Customer</a:t>
            </a:r>
          </a:p>
        </p:txBody>
      </p:sp>
      <p:sp>
        <p:nvSpPr>
          <p:cNvPr id="7" name="Rectangle 6">
            <a:extLst>
              <a:ext uri="{FF2B5EF4-FFF2-40B4-BE49-F238E27FC236}">
                <a16:creationId xmlns:a16="http://schemas.microsoft.com/office/drawing/2014/main" id="{8DCE023F-7ADB-4111-8D04-22288871486D}"/>
              </a:ext>
            </a:extLst>
          </p:cNvPr>
          <p:cNvSpPr/>
          <p:nvPr/>
        </p:nvSpPr>
        <p:spPr bwMode="auto">
          <a:xfrm>
            <a:off x="8453853" y="1244223"/>
            <a:ext cx="3070266"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defTabSz="1218594" fontAlgn="base">
              <a:spcBef>
                <a:spcPct val="0"/>
              </a:spcBef>
              <a:spcAft>
                <a:spcPct val="0"/>
              </a:spcAft>
              <a:defRPr/>
            </a:pPr>
            <a:r>
              <a:rPr lang="en-US" sz="1961" b="1" kern="0" dirty="0">
                <a:solidFill>
                  <a:schemeClr val="bg1"/>
                </a:solidFill>
                <a:latin typeface="Segoe UI"/>
                <a:cs typeface="Segoe UI" panose="020B0502040204020203" pitchFamily="34" charset="0"/>
              </a:rPr>
              <a:t>Segment and workloads</a:t>
            </a:r>
          </a:p>
        </p:txBody>
      </p:sp>
      <p:grpSp>
        <p:nvGrpSpPr>
          <p:cNvPr id="8" name="Group 7">
            <a:extLst>
              <a:ext uri="{FF2B5EF4-FFF2-40B4-BE49-F238E27FC236}">
                <a16:creationId xmlns:a16="http://schemas.microsoft.com/office/drawing/2014/main" id="{02239926-F3D1-48CF-BCA0-B6F5C9E36567}"/>
              </a:ext>
            </a:extLst>
          </p:cNvPr>
          <p:cNvGrpSpPr/>
          <p:nvPr/>
        </p:nvGrpSpPr>
        <p:grpSpPr>
          <a:xfrm>
            <a:off x="979250" y="4171389"/>
            <a:ext cx="10544869" cy="1204548"/>
            <a:chOff x="312738" y="4254537"/>
            <a:chExt cx="10756316" cy="1228702"/>
          </a:xfrm>
        </p:grpSpPr>
        <p:grpSp>
          <p:nvGrpSpPr>
            <p:cNvPr id="9" name="Group 8">
              <a:extLst>
                <a:ext uri="{FF2B5EF4-FFF2-40B4-BE49-F238E27FC236}">
                  <a16:creationId xmlns:a16="http://schemas.microsoft.com/office/drawing/2014/main" id="{C9E7E5F5-7130-4C1D-9167-EC7C1DBC1BCE}"/>
                </a:ext>
              </a:extLst>
            </p:cNvPr>
            <p:cNvGrpSpPr/>
            <p:nvPr/>
          </p:nvGrpSpPr>
          <p:grpSpPr>
            <a:xfrm>
              <a:off x="312738" y="4353320"/>
              <a:ext cx="10756316" cy="1100878"/>
              <a:chOff x="312738" y="4315336"/>
              <a:chExt cx="10756316" cy="1100878"/>
            </a:xfrm>
          </p:grpSpPr>
          <p:sp>
            <p:nvSpPr>
              <p:cNvPr id="11" name="Rectangle 10">
                <a:extLst>
                  <a:ext uri="{FF2B5EF4-FFF2-40B4-BE49-F238E27FC236}">
                    <a16:creationId xmlns:a16="http://schemas.microsoft.com/office/drawing/2014/main" id="{02246183-C138-47F3-9DDD-AD2CEA3ADA12}"/>
                  </a:ext>
                </a:extLst>
              </p:cNvPr>
              <p:cNvSpPr/>
              <p:nvPr/>
            </p:nvSpPr>
            <p:spPr>
              <a:xfrm>
                <a:off x="312738" y="4315336"/>
                <a:ext cx="5573712" cy="1100878"/>
              </a:xfrm>
              <a:prstGeom prst="rect">
                <a:avLst/>
              </a:prstGeom>
              <a:solidFill>
                <a:srgbClr val="002050">
                  <a:lumMod val="50000"/>
                  <a:lumOff val="50000"/>
                </a:srgbClr>
              </a:solidFill>
              <a:ln w="10795" cap="flat" cmpd="sng" algn="ctr">
                <a:noFill/>
                <a:prstDash val="solid"/>
              </a:ln>
              <a:effectLst/>
            </p:spPr>
            <p:txBody>
              <a:bodyPr rtlCol="0" anchor="ctr"/>
              <a:lstStyle/>
              <a:p>
                <a:pPr algn="ctr" defTabSz="896386">
                  <a:defRPr/>
                </a:pPr>
                <a:endParaRPr lang="en-US" sz="2353" kern="0" dirty="0">
                  <a:latin typeface="Segoe UI"/>
                  <a:cs typeface="Segoe UI" panose="020B0502040204020203" pitchFamily="34" charset="0"/>
                </a:endParaRPr>
              </a:p>
            </p:txBody>
          </p:sp>
          <p:sp>
            <p:nvSpPr>
              <p:cNvPr id="12" name="Freeform 11">
                <a:extLst>
                  <a:ext uri="{FF2B5EF4-FFF2-40B4-BE49-F238E27FC236}">
                    <a16:creationId xmlns:a16="http://schemas.microsoft.com/office/drawing/2014/main" id="{74668239-F628-4382-8475-44A80E775784}"/>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2"/>
                  </a:buBlip>
                  <a:defRPr/>
                </a:pPr>
                <a:endParaRPr lang="en-US" sz="2353" kern="0" dirty="0">
                  <a:latin typeface="Segoe UI"/>
                  <a:cs typeface="Segoe UI" panose="020B0502040204020203" pitchFamily="34" charset="0"/>
                </a:endParaRPr>
              </a:p>
            </p:txBody>
          </p:sp>
          <p:sp>
            <p:nvSpPr>
              <p:cNvPr id="13" name="Freeform 12">
                <a:extLst>
                  <a:ext uri="{FF2B5EF4-FFF2-40B4-BE49-F238E27FC236}">
                    <a16:creationId xmlns:a16="http://schemas.microsoft.com/office/drawing/2014/main" id="{2CB489C2-4FA4-4556-B2F0-868EC16E4159}"/>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2"/>
                  </a:buBlip>
                  <a:defRPr/>
                </a:pPr>
                <a:endParaRPr lang="en-US" sz="2353" kern="0" dirty="0">
                  <a:latin typeface="Segoe UI"/>
                  <a:cs typeface="Segoe UI" panose="020B0502040204020203" pitchFamily="34" charset="0"/>
                </a:endParaRPr>
              </a:p>
            </p:txBody>
          </p:sp>
          <p:grpSp>
            <p:nvGrpSpPr>
              <p:cNvPr id="14" name="Group 13">
                <a:extLst>
                  <a:ext uri="{FF2B5EF4-FFF2-40B4-BE49-F238E27FC236}">
                    <a16:creationId xmlns:a16="http://schemas.microsoft.com/office/drawing/2014/main" id="{88CF0BA8-A377-4F76-B244-6A288EC4FAF8}"/>
                  </a:ext>
                </a:extLst>
              </p:cNvPr>
              <p:cNvGrpSpPr/>
              <p:nvPr/>
            </p:nvGrpSpPr>
            <p:grpSpPr>
              <a:xfrm>
                <a:off x="881372" y="4344939"/>
                <a:ext cx="549467" cy="750287"/>
                <a:chOff x="5293615" y="2178868"/>
                <a:chExt cx="1189325" cy="1488408"/>
              </a:xfrm>
            </p:grpSpPr>
            <p:pic>
              <p:nvPicPr>
                <p:cNvPr id="20" name="Picture 2">
                  <a:extLst>
                    <a:ext uri="{FF2B5EF4-FFF2-40B4-BE49-F238E27FC236}">
                      <a16:creationId xmlns:a16="http://schemas.microsoft.com/office/drawing/2014/main" id="{4128E1C4-C7FC-4304-8CEB-E124E2AF15A0}"/>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B649AA4A-ED26-42D0-94B2-17455DA85FF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559975">
                    <a:defRPr/>
                  </a:pPr>
                  <a:endParaRPr lang="en-US" sz="1372" kern="0" dirty="0">
                    <a:latin typeface="Segoe UI"/>
                    <a:cs typeface="Segoe UI" panose="020B0502040204020203" pitchFamily="34" charset="0"/>
                  </a:endParaRPr>
                </a:p>
              </p:txBody>
            </p:sp>
          </p:grpSp>
          <p:cxnSp>
            <p:nvCxnSpPr>
              <p:cNvPr id="15" name="Straight Connector 14">
                <a:extLst>
                  <a:ext uri="{FF2B5EF4-FFF2-40B4-BE49-F238E27FC236}">
                    <a16:creationId xmlns:a16="http://schemas.microsoft.com/office/drawing/2014/main" id="{D74C4551-A8BE-4A2B-8D49-BAA4F3C1AC22}"/>
                  </a:ext>
                </a:extLst>
              </p:cNvPr>
              <p:cNvCxnSpPr/>
              <p:nvPr/>
            </p:nvCxnSpPr>
            <p:spPr>
              <a:xfrm flipH="1">
                <a:off x="2204323" y="486888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6" name="Rectangle 15">
                <a:extLst>
                  <a:ext uri="{FF2B5EF4-FFF2-40B4-BE49-F238E27FC236}">
                    <a16:creationId xmlns:a16="http://schemas.microsoft.com/office/drawing/2014/main" id="{E3827CF0-AEA6-479E-9BDD-124CFF27CBFF}"/>
                  </a:ext>
                </a:extLst>
              </p:cNvPr>
              <p:cNvSpPr/>
              <p:nvPr/>
            </p:nvSpPr>
            <p:spPr>
              <a:xfrm>
                <a:off x="2903107" y="4481142"/>
                <a:ext cx="2445318" cy="788069"/>
              </a:xfrm>
              <a:prstGeom prst="rect">
                <a:avLst/>
              </a:prstGeom>
            </p:spPr>
            <p:txBody>
              <a:bodyPr wrap="square" lIns="119497" tIns="59750" rIns="119497" bIns="59750">
                <a:spAutoFit/>
              </a:bodyPr>
              <a:lstStyle/>
              <a:p>
                <a:pPr algn="ctr" defTabSz="466650" fontAlgn="base">
                  <a:lnSpc>
                    <a:spcPct val="80000"/>
                  </a:lnSpc>
                  <a:defRPr/>
                </a:pPr>
                <a:r>
                  <a:rPr lang="en-US" sz="1765" kern="0" dirty="0">
                    <a:solidFill>
                      <a:schemeClr val="bg1"/>
                    </a:solidFill>
                    <a:latin typeface="Segoe UI"/>
                    <a:cs typeface="Segoe UI" panose="020B0502040204020203" pitchFamily="34" charset="0"/>
                  </a:rPr>
                  <a:t>Virtual WAN and Site-to-site </a:t>
                </a:r>
              </a:p>
              <a:p>
                <a:pPr algn="ctr" defTabSz="466650" fontAlgn="base">
                  <a:lnSpc>
                    <a:spcPct val="80000"/>
                  </a:lnSpc>
                  <a:defRPr/>
                </a:pPr>
                <a:r>
                  <a:rPr lang="en-US" sz="1765" kern="0" dirty="0">
                    <a:solidFill>
                      <a:schemeClr val="bg1"/>
                    </a:solidFill>
                    <a:latin typeface="Segoe UI"/>
                    <a:cs typeface="Segoe UI" panose="020B0502040204020203" pitchFamily="34" charset="0"/>
                  </a:rPr>
                  <a:t>VPN connectivity</a:t>
                </a:r>
              </a:p>
            </p:txBody>
          </p:sp>
          <p:cxnSp>
            <p:nvCxnSpPr>
              <p:cNvPr id="17" name="Straight Connector 16">
                <a:extLst>
                  <a:ext uri="{FF2B5EF4-FFF2-40B4-BE49-F238E27FC236}">
                    <a16:creationId xmlns:a16="http://schemas.microsoft.com/office/drawing/2014/main" id="{B8074EF6-3EE7-48A1-847B-0542E8858C96}"/>
                  </a:ext>
                </a:extLst>
              </p:cNvPr>
              <p:cNvCxnSpPr/>
              <p:nvPr/>
            </p:nvCxnSpPr>
            <p:spPr>
              <a:xfrm>
                <a:off x="5151437" y="486888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8" name="Rectangle 77">
                <a:extLst>
                  <a:ext uri="{FF2B5EF4-FFF2-40B4-BE49-F238E27FC236}">
                    <a16:creationId xmlns:a16="http://schemas.microsoft.com/office/drawing/2014/main" id="{E7068A64-1280-4B95-A3A9-EA5E9ABB1D6C}"/>
                  </a:ext>
                </a:extLst>
              </p:cNvPr>
              <p:cNvSpPr/>
              <p:nvPr/>
            </p:nvSpPr>
            <p:spPr>
              <a:xfrm>
                <a:off x="7937222" y="4317275"/>
                <a:ext cx="3131832" cy="1082953"/>
              </a:xfrm>
              <a:prstGeom prst="rect">
                <a:avLst/>
              </a:prstGeom>
              <a:solidFill>
                <a:srgbClr val="0070C0"/>
              </a:solidFill>
            </p:spPr>
            <p:txBody>
              <a:bodyPr wrap="square" lIns="179285" tIns="143428" rIns="179285" bIns="143428">
                <a:spAutoFit/>
              </a:bodyPr>
              <a:lstStyle/>
              <a:p>
                <a:pPr marL="168072" indent="-168072" defTabSz="466650" fontAlgn="base">
                  <a:lnSpc>
                    <a:spcPct val="80000"/>
                  </a:lnSpc>
                  <a:buFont typeface="Arial" pitchFamily="34" charset="0"/>
                  <a:buChar char="•"/>
                  <a:defRPr/>
                </a:pPr>
                <a:r>
                  <a:rPr lang="en-US" sz="1568" b="1" kern="0" dirty="0">
                    <a:solidFill>
                      <a:schemeClr val="bg1"/>
                    </a:solidFill>
                    <a:latin typeface="Segoe UI"/>
                    <a:cs typeface="Segoe UI" panose="020B0502040204020203" pitchFamily="34" charset="0"/>
                  </a:rPr>
                  <a:t>SMB &amp; Enterprises</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Connect to Azure compute</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Connect branch to branch</a:t>
                </a:r>
              </a:p>
              <a:p>
                <a:pPr marL="168072" indent="-168072" defTabSz="466650" fontAlgn="base">
                  <a:lnSpc>
                    <a:spcPct val="80000"/>
                  </a:lnSpc>
                  <a:buFont typeface="Arial" pitchFamily="34" charset="0"/>
                  <a:buChar char="•"/>
                  <a:defRPr/>
                </a:pPr>
                <a:endParaRPr lang="en-US" sz="1568" kern="0" dirty="0">
                  <a:solidFill>
                    <a:schemeClr val="bg1"/>
                  </a:solidFill>
                  <a:latin typeface="Segoe UI"/>
                  <a:cs typeface="Segoe UI" panose="020B0502040204020203" pitchFamily="34" charset="0"/>
                </a:endParaRPr>
              </a:p>
            </p:txBody>
          </p:sp>
          <p:sp>
            <p:nvSpPr>
              <p:cNvPr id="19" name="Freeform 539">
                <a:extLst>
                  <a:ext uri="{FF2B5EF4-FFF2-40B4-BE49-F238E27FC236}">
                    <a16:creationId xmlns:a16="http://schemas.microsoft.com/office/drawing/2014/main" id="{CCF38267-03B5-4AA6-9B07-521EEAECE848}"/>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2353" kern="0">
                  <a:latin typeface="Segoe UI"/>
                  <a:cs typeface="Segoe UI" panose="020B0502040204020203" pitchFamily="34" charset="0"/>
                </a:endParaRPr>
              </a:p>
            </p:txBody>
          </p:sp>
        </p:grpSp>
        <p:pic>
          <p:nvPicPr>
            <p:cNvPr id="10" name="Picture 2">
              <a:extLst>
                <a:ext uri="{FF2B5EF4-FFF2-40B4-BE49-F238E27FC236}">
                  <a16:creationId xmlns:a16="http://schemas.microsoft.com/office/drawing/2014/main" id="{67768E2A-6D09-46C4-9DA4-E6DAE8FC78EB}"/>
                </a:ext>
              </a:extLst>
            </p:cNvPr>
            <p:cNvPicPr>
              <a:picLocks noChangeAspect="1" noChangeArrowheads="1"/>
            </p:cNvPicPr>
            <p:nvPr/>
          </p:nvPicPr>
          <p:blipFill>
            <a:blip r:embed="rId4" cstate="hqprint">
              <a:lum bright="100000" contrast="100000"/>
              <a:extLst>
                <a:ext uri="{28A0092B-C50C-407E-A947-70E740481C1C}">
                  <a14:useLocalDpi xmlns:a14="http://schemas.microsoft.com/office/drawing/2010/main"/>
                </a:ext>
              </a:extLst>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2" name="Group 21">
            <a:extLst>
              <a:ext uri="{FF2B5EF4-FFF2-40B4-BE49-F238E27FC236}">
                <a16:creationId xmlns:a16="http://schemas.microsoft.com/office/drawing/2014/main" id="{2D384240-7D50-4CD6-BA27-3E288B5D1807}"/>
              </a:ext>
            </a:extLst>
          </p:cNvPr>
          <p:cNvGrpSpPr/>
          <p:nvPr/>
        </p:nvGrpSpPr>
        <p:grpSpPr>
          <a:xfrm>
            <a:off x="979251" y="3138946"/>
            <a:ext cx="10544867" cy="1105721"/>
            <a:chOff x="312739" y="3159809"/>
            <a:chExt cx="10756314" cy="1127893"/>
          </a:xfrm>
        </p:grpSpPr>
        <p:sp>
          <p:nvSpPr>
            <p:cNvPr id="23" name="Rectangle 22">
              <a:extLst>
                <a:ext uri="{FF2B5EF4-FFF2-40B4-BE49-F238E27FC236}">
                  <a16:creationId xmlns:a16="http://schemas.microsoft.com/office/drawing/2014/main" id="{090971A7-B8D6-45AA-B7E6-3F22E85E58DD}"/>
                </a:ext>
              </a:extLst>
            </p:cNvPr>
            <p:cNvSpPr/>
            <p:nvPr/>
          </p:nvSpPr>
          <p:spPr>
            <a:xfrm>
              <a:off x="312739" y="3159817"/>
              <a:ext cx="5573712" cy="1096285"/>
            </a:xfrm>
            <a:prstGeom prst="rect">
              <a:avLst/>
            </a:prstGeom>
            <a:solidFill>
              <a:srgbClr val="002050">
                <a:lumMod val="50000"/>
                <a:lumOff val="50000"/>
              </a:srgbClr>
            </a:solidFill>
            <a:ln w="10795" cap="flat" cmpd="sng" algn="ctr">
              <a:noFill/>
              <a:prstDash val="solid"/>
            </a:ln>
            <a:effectLst/>
          </p:spPr>
          <p:txBody>
            <a:bodyPr rtlCol="0" anchor="ctr"/>
            <a:lstStyle/>
            <a:p>
              <a:pPr algn="ctr" defTabSz="896386">
                <a:defRPr/>
              </a:pPr>
              <a:endParaRPr lang="en-US" sz="2353" kern="0" dirty="0">
                <a:latin typeface="Segoe UI"/>
                <a:cs typeface="Segoe UI" panose="020B0502040204020203" pitchFamily="34" charset="0"/>
              </a:endParaRPr>
            </a:p>
          </p:txBody>
        </p:sp>
        <p:grpSp>
          <p:nvGrpSpPr>
            <p:cNvPr id="24" name="Group 23">
              <a:extLst>
                <a:ext uri="{FF2B5EF4-FFF2-40B4-BE49-F238E27FC236}">
                  <a16:creationId xmlns:a16="http://schemas.microsoft.com/office/drawing/2014/main" id="{71FF7A52-6698-49E7-92FE-3BB91EFE22B8}"/>
                </a:ext>
              </a:extLst>
            </p:cNvPr>
            <p:cNvGrpSpPr/>
            <p:nvPr/>
          </p:nvGrpSpPr>
          <p:grpSpPr>
            <a:xfrm>
              <a:off x="312739" y="3159809"/>
              <a:ext cx="7604838" cy="1127893"/>
              <a:chOff x="2916922" y="5310943"/>
              <a:chExt cx="8816693" cy="980720"/>
            </a:xfrm>
          </p:grpSpPr>
          <p:sp>
            <p:nvSpPr>
              <p:cNvPr id="29" name="Freeform 28">
                <a:extLst>
                  <a:ext uri="{FF2B5EF4-FFF2-40B4-BE49-F238E27FC236}">
                    <a16:creationId xmlns:a16="http://schemas.microsoft.com/office/drawing/2014/main" id="{EF0A7D4D-9FC4-47C5-B527-B34BE10E02C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2"/>
                  </a:buBlip>
                  <a:defRPr/>
                </a:pPr>
                <a:endParaRPr lang="en-US" sz="2353" kern="0" dirty="0">
                  <a:latin typeface="Segoe UI"/>
                  <a:cs typeface="Segoe UI" panose="020B0502040204020203" pitchFamily="34" charset="0"/>
                </a:endParaRPr>
              </a:p>
            </p:txBody>
          </p:sp>
          <p:sp>
            <p:nvSpPr>
              <p:cNvPr id="30" name="Freeform 29">
                <a:extLst>
                  <a:ext uri="{FF2B5EF4-FFF2-40B4-BE49-F238E27FC236}">
                    <a16:creationId xmlns:a16="http://schemas.microsoft.com/office/drawing/2014/main" id="{AF27E3A5-A377-4A84-930E-E2866EAE0B7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2"/>
                  </a:buBlip>
                  <a:defRPr/>
                </a:pPr>
                <a:endParaRPr lang="en-US" sz="2353" kern="0" dirty="0">
                  <a:latin typeface="Segoe UI"/>
                  <a:cs typeface="Segoe UI" panose="020B0502040204020203" pitchFamily="34" charset="0"/>
                </a:endParaRPr>
              </a:p>
            </p:txBody>
          </p:sp>
          <p:pic>
            <p:nvPicPr>
              <p:cNvPr id="31" name="Picture 6" descr="\\magnum\Projects\Microsoft\Cloud Power FY12\Design\Icons\PNGs\Server_2.png">
                <a:extLst>
                  <a:ext uri="{FF2B5EF4-FFF2-40B4-BE49-F238E27FC236}">
                    <a16:creationId xmlns:a16="http://schemas.microsoft.com/office/drawing/2014/main" id="{9263AD9D-1E19-425C-9C66-E92A928A3E23}"/>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32" name="Rectangle 31">
                <a:extLst>
                  <a:ext uri="{FF2B5EF4-FFF2-40B4-BE49-F238E27FC236}">
                    <a16:creationId xmlns:a16="http://schemas.microsoft.com/office/drawing/2014/main" id="{DD6DA522-8715-48AE-A596-EAE124E89AF7}"/>
                  </a:ext>
                </a:extLst>
              </p:cNvPr>
              <p:cNvSpPr/>
              <p:nvPr/>
            </p:nvSpPr>
            <p:spPr>
              <a:xfrm>
                <a:off x="5853434" y="5535541"/>
                <a:ext cx="2938276" cy="492393"/>
              </a:xfrm>
              <a:prstGeom prst="rect">
                <a:avLst/>
              </a:prstGeom>
            </p:spPr>
            <p:txBody>
              <a:bodyPr wrap="square" lIns="119497" tIns="59750" rIns="119497" bIns="59750">
                <a:spAutoFit/>
              </a:bodyPr>
              <a:lstStyle/>
              <a:p>
                <a:pPr algn="ctr" defTabSz="466650" fontAlgn="base">
                  <a:lnSpc>
                    <a:spcPct val="80000"/>
                  </a:lnSpc>
                  <a:defRPr/>
                </a:pPr>
                <a:r>
                  <a:rPr lang="en-US" sz="1765" kern="0" dirty="0">
                    <a:solidFill>
                      <a:schemeClr val="bg1"/>
                    </a:solidFill>
                    <a:latin typeface="Segoe UI"/>
                    <a:cs typeface="Segoe UI" panose="020B0502040204020203" pitchFamily="34" charset="0"/>
                  </a:rPr>
                  <a:t>Secure point-to-site VPN connectivity</a:t>
                </a:r>
                <a:endParaRPr lang="en-US" sz="1176" kern="0" dirty="0">
                  <a:solidFill>
                    <a:schemeClr val="bg1"/>
                  </a:solidFill>
                  <a:latin typeface="Segoe UI"/>
                  <a:cs typeface="Segoe UI" panose="020B0502040204020203" pitchFamily="34" charset="0"/>
                </a:endParaRPr>
              </a:p>
            </p:txBody>
          </p:sp>
          <p:cxnSp>
            <p:nvCxnSpPr>
              <p:cNvPr id="33" name="Straight Connector 32">
                <a:extLst>
                  <a:ext uri="{FF2B5EF4-FFF2-40B4-BE49-F238E27FC236}">
                    <a16:creationId xmlns:a16="http://schemas.microsoft.com/office/drawing/2014/main" id="{FF59BA3B-C403-4A32-A9C9-C2976CC7FA94}"/>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62FC784-16A4-4F40-866B-464E542F9BEE}"/>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25" name="Picture 2">
              <a:extLst>
                <a:ext uri="{FF2B5EF4-FFF2-40B4-BE49-F238E27FC236}">
                  <a16:creationId xmlns:a16="http://schemas.microsoft.com/office/drawing/2014/main" id="{1B80CE8A-9ECF-41C4-9D57-CB04FE00B81B}"/>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1372" y="3165974"/>
              <a:ext cx="544413" cy="544270"/>
            </a:xfrm>
            <a:prstGeom prst="rect">
              <a:avLst/>
            </a:prstGeom>
            <a:noFill/>
            <a:ln w="9525">
              <a:noFill/>
              <a:miter lim="800000"/>
              <a:headEnd/>
              <a:tailEnd/>
            </a:ln>
            <a:effectLst/>
          </p:spPr>
        </p:pic>
        <p:sp>
          <p:nvSpPr>
            <p:cNvPr id="26" name="Isosceles Triangle 25">
              <a:extLst>
                <a:ext uri="{FF2B5EF4-FFF2-40B4-BE49-F238E27FC236}">
                  <a16:creationId xmlns:a16="http://schemas.microsoft.com/office/drawing/2014/main" id="{875F1534-0001-47AB-95F1-1D5AA8931BC5}"/>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559975">
                <a:defRPr/>
              </a:pPr>
              <a:endParaRPr lang="en-US" sz="1372" kern="0" dirty="0">
                <a:latin typeface="Segoe UI"/>
                <a:cs typeface="Segoe UI" panose="020B0502040204020203" pitchFamily="34" charset="0"/>
              </a:endParaRPr>
            </a:p>
          </p:txBody>
        </p:sp>
        <p:sp>
          <p:nvSpPr>
            <p:cNvPr id="27" name="Rectangle 77">
              <a:extLst>
                <a:ext uri="{FF2B5EF4-FFF2-40B4-BE49-F238E27FC236}">
                  <a16:creationId xmlns:a16="http://schemas.microsoft.com/office/drawing/2014/main" id="{581CEDED-6EAB-488F-B492-B21CE5A17843}"/>
                </a:ext>
              </a:extLst>
            </p:cNvPr>
            <p:cNvSpPr/>
            <p:nvPr/>
          </p:nvSpPr>
          <p:spPr>
            <a:xfrm>
              <a:off x="7937222" y="3160484"/>
              <a:ext cx="3131831" cy="1083374"/>
            </a:xfrm>
            <a:prstGeom prst="rect">
              <a:avLst/>
            </a:prstGeom>
            <a:solidFill>
              <a:srgbClr val="0070C0"/>
            </a:solidFill>
          </p:spPr>
          <p:txBody>
            <a:bodyPr wrap="square" lIns="179285" tIns="143428" rIns="179285" bIns="143428">
              <a:spAutoFit/>
            </a:bodyPr>
            <a:lstStyle/>
            <a:p>
              <a:pPr marL="168072" indent="-168072" defTabSz="466650" fontAlgn="base">
                <a:lnSpc>
                  <a:spcPct val="80000"/>
                </a:lnSpc>
                <a:buFont typeface="Arial" pitchFamily="34" charset="0"/>
                <a:buChar char="•"/>
                <a:defRPr/>
              </a:pPr>
              <a:r>
                <a:rPr lang="en-US" sz="1568" b="1" kern="0" dirty="0">
                  <a:solidFill>
                    <a:schemeClr val="bg1"/>
                  </a:solidFill>
                  <a:latin typeface="Segoe UI"/>
                  <a:cs typeface="Segoe UI" panose="020B0502040204020203" pitchFamily="34" charset="0"/>
                </a:rPr>
                <a:t>Developers</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POC Efforts</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Small scale deployments</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Connect from anywhere</a:t>
              </a:r>
            </a:p>
          </p:txBody>
        </p:sp>
        <p:sp>
          <p:nvSpPr>
            <p:cNvPr id="28" name="Freeform 539">
              <a:extLst>
                <a:ext uri="{FF2B5EF4-FFF2-40B4-BE49-F238E27FC236}">
                  <a16:creationId xmlns:a16="http://schemas.microsoft.com/office/drawing/2014/main" id="{6FC2B02D-2E52-4668-9401-D15CCC860193}"/>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2353" kern="0">
                <a:latin typeface="Segoe UI"/>
                <a:cs typeface="Segoe UI" panose="020B0502040204020203" pitchFamily="34" charset="0"/>
              </a:endParaRPr>
            </a:p>
          </p:txBody>
        </p:sp>
      </p:grpSp>
      <p:grpSp>
        <p:nvGrpSpPr>
          <p:cNvPr id="35" name="Group 34">
            <a:extLst>
              <a:ext uri="{FF2B5EF4-FFF2-40B4-BE49-F238E27FC236}">
                <a16:creationId xmlns:a16="http://schemas.microsoft.com/office/drawing/2014/main" id="{762F962C-8F70-4133-990B-42C7095A71DD}"/>
              </a:ext>
            </a:extLst>
          </p:cNvPr>
          <p:cNvGrpSpPr/>
          <p:nvPr/>
        </p:nvGrpSpPr>
        <p:grpSpPr>
          <a:xfrm>
            <a:off x="979250" y="5371030"/>
            <a:ext cx="10937110" cy="1195458"/>
            <a:chOff x="312738" y="4914899"/>
            <a:chExt cx="11156422" cy="1219429"/>
          </a:xfrm>
        </p:grpSpPr>
        <p:sp>
          <p:nvSpPr>
            <p:cNvPr id="36" name="Rectangle 35">
              <a:extLst>
                <a:ext uri="{FF2B5EF4-FFF2-40B4-BE49-F238E27FC236}">
                  <a16:creationId xmlns:a16="http://schemas.microsoft.com/office/drawing/2014/main" id="{D73CC85D-6569-473B-8D57-C4BB99771960}"/>
                </a:ext>
              </a:extLst>
            </p:cNvPr>
            <p:cNvSpPr/>
            <p:nvPr/>
          </p:nvSpPr>
          <p:spPr>
            <a:xfrm>
              <a:off x="312738" y="4977547"/>
              <a:ext cx="5559375" cy="1089275"/>
            </a:xfrm>
            <a:prstGeom prst="rect">
              <a:avLst/>
            </a:prstGeom>
            <a:solidFill>
              <a:srgbClr val="002050">
                <a:lumMod val="50000"/>
                <a:lumOff val="50000"/>
              </a:srgbClr>
            </a:solidFill>
            <a:ln w="38100" cap="sq" cmpd="sng" algn="ctr">
              <a:noFill/>
              <a:prstDash val="solid"/>
              <a:miter lim="800000"/>
            </a:ln>
            <a:effectLst/>
          </p:spPr>
          <p:txBody>
            <a:bodyPr rtlCol="0" anchor="ctr"/>
            <a:lstStyle/>
            <a:p>
              <a:pPr algn="ctr" defTabSz="896386">
                <a:defRPr/>
              </a:pPr>
              <a:endParaRPr lang="en-US" sz="2353" kern="0" dirty="0">
                <a:ln w="76200">
                  <a:solidFill>
                    <a:srgbClr val="505050"/>
                  </a:solidFill>
                </a:ln>
                <a:latin typeface="Segoe UI"/>
                <a:cs typeface="Segoe UI" panose="020B0502040204020203" pitchFamily="34" charset="0"/>
              </a:endParaRPr>
            </a:p>
          </p:txBody>
        </p:sp>
        <p:sp>
          <p:nvSpPr>
            <p:cNvPr id="37" name="Freeform 36">
              <a:extLst>
                <a:ext uri="{FF2B5EF4-FFF2-40B4-BE49-F238E27FC236}">
                  <a16:creationId xmlns:a16="http://schemas.microsoft.com/office/drawing/2014/main" id="{5C47FE3C-DF7E-479F-A248-0E3BBD91322E}"/>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2"/>
                </a:buBlip>
                <a:defRPr/>
              </a:pPr>
              <a:endParaRPr lang="en-US" sz="2353" kern="0" dirty="0">
                <a:latin typeface="Segoe UI"/>
                <a:cs typeface="Segoe UI" panose="020B0502040204020203" pitchFamily="34" charset="0"/>
              </a:endParaRPr>
            </a:p>
          </p:txBody>
        </p:sp>
        <p:sp>
          <p:nvSpPr>
            <p:cNvPr id="38" name="Freeform 37">
              <a:extLst>
                <a:ext uri="{FF2B5EF4-FFF2-40B4-BE49-F238E27FC236}">
                  <a16:creationId xmlns:a16="http://schemas.microsoft.com/office/drawing/2014/main" id="{A3AC6654-E637-43F4-B200-E6BAA1E98F62}"/>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2"/>
                </a:buBlip>
                <a:defRPr/>
              </a:pPr>
              <a:endParaRPr lang="en-US" sz="2353" kern="0" dirty="0">
                <a:latin typeface="Segoe UI"/>
                <a:cs typeface="Segoe UI" panose="020B0502040204020203" pitchFamily="34" charset="0"/>
              </a:endParaRPr>
            </a:p>
          </p:txBody>
        </p:sp>
        <p:grpSp>
          <p:nvGrpSpPr>
            <p:cNvPr id="39" name="Group 38">
              <a:extLst>
                <a:ext uri="{FF2B5EF4-FFF2-40B4-BE49-F238E27FC236}">
                  <a16:creationId xmlns:a16="http://schemas.microsoft.com/office/drawing/2014/main" id="{E8300DFE-B635-43CC-9AFE-52CEDD6ED67D}"/>
                </a:ext>
              </a:extLst>
            </p:cNvPr>
            <p:cNvGrpSpPr/>
            <p:nvPr/>
          </p:nvGrpSpPr>
          <p:grpSpPr>
            <a:xfrm>
              <a:off x="881372" y="5053813"/>
              <a:ext cx="549467" cy="750287"/>
              <a:chOff x="5293615" y="2293499"/>
              <a:chExt cx="1189325" cy="1488408"/>
            </a:xfrm>
          </p:grpSpPr>
          <p:pic>
            <p:nvPicPr>
              <p:cNvPr id="47" name="Picture 2">
                <a:extLst>
                  <a:ext uri="{FF2B5EF4-FFF2-40B4-BE49-F238E27FC236}">
                    <a16:creationId xmlns:a16="http://schemas.microsoft.com/office/drawing/2014/main" id="{37307720-46DF-4B19-A210-AEB149DE7B98}"/>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293499"/>
                <a:ext cx="1178386" cy="1079717"/>
              </a:xfrm>
              <a:prstGeom prst="rect">
                <a:avLst/>
              </a:prstGeom>
              <a:noFill/>
              <a:ln w="9525">
                <a:noFill/>
                <a:miter lim="800000"/>
                <a:headEnd/>
                <a:tailEnd/>
              </a:ln>
              <a:effectLst/>
            </p:spPr>
          </p:pic>
          <p:sp>
            <p:nvSpPr>
              <p:cNvPr id="48" name="Isosceles Triangle 47">
                <a:extLst>
                  <a:ext uri="{FF2B5EF4-FFF2-40B4-BE49-F238E27FC236}">
                    <a16:creationId xmlns:a16="http://schemas.microsoft.com/office/drawing/2014/main" id="{2C6C811E-CEFB-412D-BBA6-4772FE21A8CB}"/>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559975">
                  <a:defRPr/>
                </a:pPr>
                <a:endParaRPr lang="en-US" sz="1372" kern="0" dirty="0">
                  <a:latin typeface="Segoe UI"/>
                  <a:cs typeface="Segoe UI" panose="020B0502040204020203" pitchFamily="34" charset="0"/>
                </a:endParaRPr>
              </a:p>
            </p:txBody>
          </p:sp>
        </p:grpSp>
        <p:pic>
          <p:nvPicPr>
            <p:cNvPr id="40" name="Picture 2">
              <a:extLst>
                <a:ext uri="{FF2B5EF4-FFF2-40B4-BE49-F238E27FC236}">
                  <a16:creationId xmlns:a16="http://schemas.microsoft.com/office/drawing/2014/main" id="{DA00A552-EEFC-4B91-AD97-10D2E498E6F8}"/>
                </a:ext>
              </a:extLst>
            </p:cNvPr>
            <p:cNvPicPr>
              <a:picLocks noChangeAspect="1" noChangeArrowheads="1"/>
            </p:cNvPicPr>
            <p:nvPr/>
          </p:nvPicPr>
          <p:blipFill>
            <a:blip r:embed="rId6" cstate="hqprint">
              <a:lum bright="100000" contrast="100000"/>
              <a:extLst>
                <a:ext uri="{28A0092B-C50C-407E-A947-70E740481C1C}">
                  <a14:useLocalDpi xmlns:a14="http://schemas.microsoft.com/office/drawing/2010/main"/>
                </a:ext>
              </a:extLst>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1" name="Straight Connector 40">
              <a:extLst>
                <a:ext uri="{FF2B5EF4-FFF2-40B4-BE49-F238E27FC236}">
                  <a16:creationId xmlns:a16="http://schemas.microsoft.com/office/drawing/2014/main" id="{9603BCC1-CBD1-4418-AFED-09940903EF12}"/>
                </a:ext>
              </a:extLst>
            </p:cNvPr>
            <p:cNvCxnSpPr/>
            <p:nvPr/>
          </p:nvCxnSpPr>
          <p:spPr>
            <a:xfrm flipH="1">
              <a:off x="2204323" y="551997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2" name="Rectangle 41">
              <a:extLst>
                <a:ext uri="{FF2B5EF4-FFF2-40B4-BE49-F238E27FC236}">
                  <a16:creationId xmlns:a16="http://schemas.microsoft.com/office/drawing/2014/main" id="{86C83212-6C2C-4C11-83DC-69E648220564}"/>
                </a:ext>
              </a:extLst>
            </p:cNvPr>
            <p:cNvSpPr/>
            <p:nvPr/>
          </p:nvSpPr>
          <p:spPr>
            <a:xfrm>
              <a:off x="2865437" y="5249862"/>
              <a:ext cx="2543503" cy="566285"/>
            </a:xfrm>
            <a:prstGeom prst="rect">
              <a:avLst/>
            </a:prstGeom>
          </p:spPr>
          <p:txBody>
            <a:bodyPr wrap="square" lIns="119497" tIns="59750" rIns="119497" bIns="59750">
              <a:spAutoFit/>
            </a:bodyPr>
            <a:lstStyle/>
            <a:p>
              <a:pPr algn="ctr" defTabSz="466650" fontAlgn="base">
                <a:lnSpc>
                  <a:spcPct val="80000"/>
                </a:lnSpc>
                <a:defRPr/>
              </a:pPr>
              <a:r>
                <a:rPr lang="en-US" sz="1765" kern="0" dirty="0" err="1">
                  <a:solidFill>
                    <a:schemeClr val="bg1"/>
                  </a:solidFill>
                  <a:latin typeface="Segoe UI"/>
                  <a:cs typeface="Segoe UI" panose="020B0502040204020203" pitchFamily="34" charset="0"/>
                </a:rPr>
                <a:t>ExpressRoute</a:t>
              </a:r>
              <a:r>
                <a:rPr lang="en-US" sz="1765" kern="0" dirty="0">
                  <a:solidFill>
                    <a:schemeClr val="bg1"/>
                  </a:solidFill>
                  <a:latin typeface="Segoe UI"/>
                  <a:cs typeface="Segoe UI" panose="020B0502040204020203" pitchFamily="34" charset="0"/>
                </a:rPr>
                <a:t> private connectivity</a:t>
              </a:r>
            </a:p>
          </p:txBody>
        </p:sp>
        <p:cxnSp>
          <p:nvCxnSpPr>
            <p:cNvPr id="43" name="Straight Connector 42">
              <a:extLst>
                <a:ext uri="{FF2B5EF4-FFF2-40B4-BE49-F238E27FC236}">
                  <a16:creationId xmlns:a16="http://schemas.microsoft.com/office/drawing/2014/main" id="{8850CCA6-FD3E-464C-B27E-1DF826CE8D67}"/>
                </a:ext>
              </a:extLst>
            </p:cNvPr>
            <p:cNvCxnSpPr/>
            <p:nvPr/>
          </p:nvCxnSpPr>
          <p:spPr>
            <a:xfrm>
              <a:off x="5151437" y="551997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4" name="Rectangle 77">
              <a:extLst>
                <a:ext uri="{FF2B5EF4-FFF2-40B4-BE49-F238E27FC236}">
                  <a16:creationId xmlns:a16="http://schemas.microsoft.com/office/drawing/2014/main" id="{5C47270B-F69A-4B39-9E8E-0F0046517F3B}"/>
                </a:ext>
              </a:extLst>
            </p:cNvPr>
            <p:cNvSpPr/>
            <p:nvPr/>
          </p:nvSpPr>
          <p:spPr>
            <a:xfrm>
              <a:off x="7937222" y="4977545"/>
              <a:ext cx="3131831" cy="1083374"/>
            </a:xfrm>
            <a:prstGeom prst="rect">
              <a:avLst/>
            </a:prstGeom>
            <a:solidFill>
              <a:srgbClr val="0070C0"/>
            </a:solidFill>
          </p:spPr>
          <p:txBody>
            <a:bodyPr wrap="square" lIns="179285" tIns="143428" rIns="179285" bIns="143428">
              <a:spAutoFit/>
            </a:bodyPr>
            <a:lstStyle/>
            <a:p>
              <a:pPr marL="168072" indent="-168072" defTabSz="466650" fontAlgn="base">
                <a:lnSpc>
                  <a:spcPct val="80000"/>
                </a:lnSpc>
                <a:buFont typeface="Arial" pitchFamily="34" charset="0"/>
                <a:buChar char="•"/>
                <a:defRPr/>
              </a:pPr>
              <a:r>
                <a:rPr lang="en-US" sz="1568" b="1" kern="0" dirty="0">
                  <a:solidFill>
                    <a:schemeClr val="bg1"/>
                  </a:solidFill>
                  <a:latin typeface="Segoe UI"/>
                  <a:cs typeface="Segoe UI" panose="020B0502040204020203" pitchFamily="34" charset="0"/>
                </a:rPr>
                <a:t>SMB &amp; Enterprises</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Mission critical workloads</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Backup/DR, media, HPC</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Connect to all Azure services</a:t>
              </a:r>
            </a:p>
          </p:txBody>
        </p:sp>
        <p:sp>
          <p:nvSpPr>
            <p:cNvPr id="45" name="Rectangle 44">
              <a:extLst>
                <a:ext uri="{FF2B5EF4-FFF2-40B4-BE49-F238E27FC236}">
                  <a16:creationId xmlns:a16="http://schemas.microsoft.com/office/drawing/2014/main" id="{9DA5D23C-F258-433F-9876-5CB80A6951E7}"/>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2745" kern="0" spc="-49" dirty="0">
                <a:latin typeface="Segoe UI"/>
                <a:cs typeface="Segoe UI" panose="020B0502040204020203" pitchFamily="34" charset="0"/>
              </a:endParaRPr>
            </a:p>
          </p:txBody>
        </p:sp>
        <p:sp>
          <p:nvSpPr>
            <p:cNvPr id="46" name="Freeform 539">
              <a:extLst>
                <a:ext uri="{FF2B5EF4-FFF2-40B4-BE49-F238E27FC236}">
                  <a16:creationId xmlns:a16="http://schemas.microsoft.com/office/drawing/2014/main" id="{9018F592-E9A1-440D-9EC0-0DDDEB70E4D8}"/>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2353" kern="0">
                <a:latin typeface="Segoe UI"/>
                <a:cs typeface="Segoe UI" panose="020B0502040204020203" pitchFamily="34" charset="0"/>
              </a:endParaRPr>
            </a:p>
          </p:txBody>
        </p:sp>
      </p:grpSp>
      <p:grpSp>
        <p:nvGrpSpPr>
          <p:cNvPr id="49" name="Group 48">
            <a:extLst>
              <a:ext uri="{FF2B5EF4-FFF2-40B4-BE49-F238E27FC236}">
                <a16:creationId xmlns:a16="http://schemas.microsoft.com/office/drawing/2014/main" id="{E3616D2D-5357-43B3-8B56-ECB2A0284AA4}"/>
              </a:ext>
            </a:extLst>
          </p:cNvPr>
          <p:cNvGrpSpPr/>
          <p:nvPr/>
        </p:nvGrpSpPr>
        <p:grpSpPr>
          <a:xfrm>
            <a:off x="985991" y="2009661"/>
            <a:ext cx="10538127" cy="1105721"/>
            <a:chOff x="319615" y="1973262"/>
            <a:chExt cx="10749438" cy="1127893"/>
          </a:xfrm>
        </p:grpSpPr>
        <p:sp>
          <p:nvSpPr>
            <p:cNvPr id="50" name="Rectangle 49">
              <a:extLst>
                <a:ext uri="{FF2B5EF4-FFF2-40B4-BE49-F238E27FC236}">
                  <a16:creationId xmlns:a16="http://schemas.microsoft.com/office/drawing/2014/main" id="{AED884B9-0477-4C28-A910-4DB574ADD84D}"/>
                </a:ext>
              </a:extLst>
            </p:cNvPr>
            <p:cNvSpPr/>
            <p:nvPr/>
          </p:nvSpPr>
          <p:spPr>
            <a:xfrm>
              <a:off x="319615" y="1973270"/>
              <a:ext cx="5566835" cy="1096285"/>
            </a:xfrm>
            <a:prstGeom prst="rect">
              <a:avLst/>
            </a:prstGeom>
            <a:solidFill>
              <a:srgbClr val="002050">
                <a:lumMod val="50000"/>
                <a:lumOff val="50000"/>
              </a:srgbClr>
            </a:solidFill>
            <a:ln w="10795" cap="flat" cmpd="sng" algn="ctr">
              <a:noFill/>
              <a:prstDash val="solid"/>
            </a:ln>
            <a:effectLst/>
          </p:spPr>
          <p:txBody>
            <a:bodyPr rtlCol="0" anchor="ctr"/>
            <a:lstStyle/>
            <a:p>
              <a:pPr algn="ctr" defTabSz="896386">
                <a:defRPr/>
              </a:pPr>
              <a:endParaRPr lang="en-US" sz="2353" kern="0" dirty="0">
                <a:latin typeface="Segoe UI"/>
                <a:cs typeface="Segoe UI" panose="020B0502040204020203" pitchFamily="34" charset="0"/>
              </a:endParaRPr>
            </a:p>
          </p:txBody>
        </p:sp>
        <p:grpSp>
          <p:nvGrpSpPr>
            <p:cNvPr id="51" name="Group 50">
              <a:extLst>
                <a:ext uri="{FF2B5EF4-FFF2-40B4-BE49-F238E27FC236}">
                  <a16:creationId xmlns:a16="http://schemas.microsoft.com/office/drawing/2014/main" id="{FF3D709F-C839-44B2-ADE3-9EF3F910B169}"/>
                </a:ext>
              </a:extLst>
            </p:cNvPr>
            <p:cNvGrpSpPr/>
            <p:nvPr/>
          </p:nvGrpSpPr>
          <p:grpSpPr>
            <a:xfrm>
              <a:off x="319616" y="1973262"/>
              <a:ext cx="7604838" cy="1127893"/>
              <a:chOff x="2916922" y="5310943"/>
              <a:chExt cx="8816693" cy="980720"/>
            </a:xfrm>
          </p:grpSpPr>
          <p:sp>
            <p:nvSpPr>
              <p:cNvPr id="56" name="Freeform 55">
                <a:extLst>
                  <a:ext uri="{FF2B5EF4-FFF2-40B4-BE49-F238E27FC236}">
                    <a16:creationId xmlns:a16="http://schemas.microsoft.com/office/drawing/2014/main" id="{F7338715-8A1F-4BCC-B9A6-4ED752738B47}"/>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2"/>
                  </a:buBlip>
                  <a:defRPr/>
                </a:pPr>
                <a:endParaRPr lang="en-US" sz="2353" kern="0" dirty="0">
                  <a:latin typeface="Segoe UI"/>
                  <a:cs typeface="Segoe UI" panose="020B0502040204020203" pitchFamily="34" charset="0"/>
                </a:endParaRPr>
              </a:p>
            </p:txBody>
          </p:sp>
          <p:sp>
            <p:nvSpPr>
              <p:cNvPr id="57" name="Freeform 56">
                <a:extLst>
                  <a:ext uri="{FF2B5EF4-FFF2-40B4-BE49-F238E27FC236}">
                    <a16:creationId xmlns:a16="http://schemas.microsoft.com/office/drawing/2014/main" id="{4FBE38D7-D318-49E5-8675-1A9767BFDF49}"/>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2"/>
                  </a:buBlip>
                  <a:defRPr/>
                </a:pPr>
                <a:endParaRPr lang="en-US" sz="2353" kern="0" dirty="0">
                  <a:latin typeface="Segoe UI"/>
                  <a:cs typeface="Segoe UI" panose="020B0502040204020203" pitchFamily="34" charset="0"/>
                </a:endParaRPr>
              </a:p>
            </p:txBody>
          </p:sp>
          <p:pic>
            <p:nvPicPr>
              <p:cNvPr id="58" name="Picture 6" descr="\\magnum\Projects\Microsoft\Cloud Power FY12\Design\Icons\PNGs\Server_2.png">
                <a:extLst>
                  <a:ext uri="{FF2B5EF4-FFF2-40B4-BE49-F238E27FC236}">
                    <a16:creationId xmlns:a16="http://schemas.microsoft.com/office/drawing/2014/main" id="{B3239230-36A5-4988-939B-E1651F040438}"/>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59" name="Rectangle 58">
                <a:extLst>
                  <a:ext uri="{FF2B5EF4-FFF2-40B4-BE49-F238E27FC236}">
                    <a16:creationId xmlns:a16="http://schemas.microsoft.com/office/drawing/2014/main" id="{49B721EA-467B-473E-88E0-C89A096FB786}"/>
                  </a:ext>
                </a:extLst>
              </p:cNvPr>
              <p:cNvSpPr/>
              <p:nvPr/>
            </p:nvSpPr>
            <p:spPr>
              <a:xfrm>
                <a:off x="5853434" y="5671198"/>
                <a:ext cx="2938276" cy="299710"/>
              </a:xfrm>
              <a:prstGeom prst="rect">
                <a:avLst/>
              </a:prstGeom>
            </p:spPr>
            <p:txBody>
              <a:bodyPr wrap="square" lIns="119497" tIns="59750" rIns="119497" bIns="59750">
                <a:spAutoFit/>
              </a:bodyPr>
              <a:lstStyle/>
              <a:p>
                <a:pPr algn="ctr" defTabSz="466650" fontAlgn="base">
                  <a:lnSpc>
                    <a:spcPct val="80000"/>
                  </a:lnSpc>
                  <a:defRPr/>
                </a:pPr>
                <a:r>
                  <a:rPr lang="en-US" sz="1765" kern="0" dirty="0">
                    <a:solidFill>
                      <a:schemeClr val="bg1"/>
                    </a:solidFill>
                    <a:latin typeface="Segoe UI"/>
                    <a:cs typeface="Segoe UI" panose="020B0502040204020203" pitchFamily="34" charset="0"/>
                  </a:rPr>
                  <a:t>Internet connectivity</a:t>
                </a:r>
                <a:endParaRPr lang="en-US" sz="1176" kern="0" dirty="0">
                  <a:solidFill>
                    <a:schemeClr val="bg1"/>
                  </a:solidFill>
                  <a:latin typeface="Segoe UI"/>
                  <a:cs typeface="Segoe UI" panose="020B0502040204020203" pitchFamily="34" charset="0"/>
                </a:endParaRPr>
              </a:p>
            </p:txBody>
          </p:sp>
          <p:cxnSp>
            <p:nvCxnSpPr>
              <p:cNvPr id="60" name="Straight Connector 59">
                <a:extLst>
                  <a:ext uri="{FF2B5EF4-FFF2-40B4-BE49-F238E27FC236}">
                    <a16:creationId xmlns:a16="http://schemas.microsoft.com/office/drawing/2014/main" id="{168F7939-607E-4E8F-8EA9-824D186945D2}"/>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61" name="Straight Connector 60">
                <a:extLst>
                  <a:ext uri="{FF2B5EF4-FFF2-40B4-BE49-F238E27FC236}">
                    <a16:creationId xmlns:a16="http://schemas.microsoft.com/office/drawing/2014/main" id="{E4E06727-44B6-4634-B58E-39137F8A4C58}"/>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52" name="Picture 2">
              <a:extLst>
                <a:ext uri="{FF2B5EF4-FFF2-40B4-BE49-F238E27FC236}">
                  <a16:creationId xmlns:a16="http://schemas.microsoft.com/office/drawing/2014/main" id="{22666A2B-9864-4B70-9AF5-4ECDE71937A7}"/>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8249" y="1979427"/>
              <a:ext cx="544413" cy="544270"/>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9220A64D-5945-4405-A12C-898069EA8DD6}"/>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559975">
                <a:defRPr/>
              </a:pPr>
              <a:endParaRPr lang="en-US" sz="1372" kern="0" dirty="0">
                <a:latin typeface="Segoe UI"/>
                <a:cs typeface="Segoe UI" panose="020B0502040204020203" pitchFamily="34" charset="0"/>
              </a:endParaRPr>
            </a:p>
          </p:txBody>
        </p:sp>
        <p:sp>
          <p:nvSpPr>
            <p:cNvPr id="54" name="Rectangle 77">
              <a:extLst>
                <a:ext uri="{FF2B5EF4-FFF2-40B4-BE49-F238E27FC236}">
                  <a16:creationId xmlns:a16="http://schemas.microsoft.com/office/drawing/2014/main" id="{4586DA3F-F4DD-4745-8F17-41D19A9B9731}"/>
                </a:ext>
              </a:extLst>
            </p:cNvPr>
            <p:cNvSpPr/>
            <p:nvPr/>
          </p:nvSpPr>
          <p:spPr>
            <a:xfrm>
              <a:off x="7944099" y="1973937"/>
              <a:ext cx="3124954" cy="1083374"/>
            </a:xfrm>
            <a:prstGeom prst="rect">
              <a:avLst/>
            </a:prstGeom>
            <a:solidFill>
              <a:srgbClr val="0070C0"/>
            </a:solidFill>
          </p:spPr>
          <p:txBody>
            <a:bodyPr wrap="square" lIns="179285" tIns="143428" rIns="179285" bIns="143428">
              <a:spAutoFit/>
            </a:bodyPr>
            <a:lstStyle/>
            <a:p>
              <a:pPr marL="168072" indent="-168072" defTabSz="466650" fontAlgn="base">
                <a:lnSpc>
                  <a:spcPct val="80000"/>
                </a:lnSpc>
                <a:buFont typeface="Arial" pitchFamily="34" charset="0"/>
                <a:buChar char="•"/>
                <a:defRPr/>
              </a:pPr>
              <a:r>
                <a:rPr lang="en-US" sz="1568" b="1" kern="0" dirty="0">
                  <a:solidFill>
                    <a:schemeClr val="bg1"/>
                  </a:solidFill>
                  <a:latin typeface="Segoe UI"/>
                  <a:cs typeface="Segoe UI" panose="020B0502040204020203" pitchFamily="34" charset="0"/>
                </a:rPr>
                <a:t>Consumers</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Access over public IP</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DNS resolution</a:t>
              </a:r>
            </a:p>
            <a:p>
              <a:pPr marL="168072" indent="-168072" defTabSz="466650" fontAlgn="base">
                <a:lnSpc>
                  <a:spcPct val="80000"/>
                </a:lnSpc>
                <a:buFont typeface="Arial" pitchFamily="34" charset="0"/>
                <a:buChar char="•"/>
                <a:defRPr/>
              </a:pPr>
              <a:r>
                <a:rPr lang="en-US" sz="1568" kern="0" dirty="0">
                  <a:solidFill>
                    <a:schemeClr val="bg1"/>
                  </a:solidFill>
                  <a:latin typeface="Segoe UI"/>
                  <a:cs typeface="Segoe UI" panose="020B0502040204020203" pitchFamily="34" charset="0"/>
                </a:rPr>
                <a:t>Connect from anywhere</a:t>
              </a:r>
            </a:p>
          </p:txBody>
        </p:sp>
        <p:sp>
          <p:nvSpPr>
            <p:cNvPr id="55" name="Freeform 539">
              <a:extLst>
                <a:ext uri="{FF2B5EF4-FFF2-40B4-BE49-F238E27FC236}">
                  <a16:creationId xmlns:a16="http://schemas.microsoft.com/office/drawing/2014/main" id="{72A371C3-70BD-4A4E-B480-7A8A971F7F5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2353" kern="0">
                <a:latin typeface="Segoe UI"/>
                <a:cs typeface="Segoe UI" panose="020B0502040204020203" pitchFamily="34" charset="0"/>
              </a:endParaRPr>
            </a:p>
          </p:txBody>
        </p:sp>
      </p:grpSp>
    </p:spTree>
    <p:extLst>
      <p:ext uri="{BB962C8B-B14F-4D97-AF65-F5344CB8AC3E}">
        <p14:creationId xmlns:p14="http://schemas.microsoft.com/office/powerpoint/2010/main" val="29681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36175DA-0E60-EC42-9CE3-0C37FBA6D188}"/>
              </a:ext>
            </a:extLst>
          </p:cNvPr>
          <p:cNvSpPr/>
          <p:nvPr/>
        </p:nvSpPr>
        <p:spPr bwMode="auto">
          <a:xfrm>
            <a:off x="303318" y="904672"/>
            <a:ext cx="6724499" cy="2224970"/>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A6360CFC-3C5C-4BE0-89F2-3FE3B086ED19}"/>
              </a:ext>
            </a:extLst>
          </p:cNvPr>
          <p:cNvSpPr>
            <a:spLocks noGrp="1"/>
          </p:cNvSpPr>
          <p:nvPr>
            <p:ph type="title"/>
          </p:nvPr>
        </p:nvSpPr>
        <p:spPr>
          <a:xfrm>
            <a:off x="1071539" y="116839"/>
            <a:ext cx="4614002" cy="618631"/>
          </a:xfrm>
        </p:spPr>
        <p:txBody>
          <a:bodyPr/>
          <a:lstStyle/>
          <a:p>
            <a:r>
              <a:rPr lang="en-US" sz="3600"/>
              <a:t>Azure ExpressRoute</a:t>
            </a:r>
          </a:p>
        </p:txBody>
      </p:sp>
      <p:sp>
        <p:nvSpPr>
          <p:cNvPr id="4" name="Rectangle 3">
            <a:extLst>
              <a:ext uri="{FF2B5EF4-FFF2-40B4-BE49-F238E27FC236}">
                <a16:creationId xmlns:a16="http://schemas.microsoft.com/office/drawing/2014/main" id="{635D5F02-5156-47A0-BB74-964D3C109638}"/>
              </a:ext>
            </a:extLst>
          </p:cNvPr>
          <p:cNvSpPr/>
          <p:nvPr/>
        </p:nvSpPr>
        <p:spPr bwMode="auto">
          <a:xfrm>
            <a:off x="6644554" y="4683370"/>
            <a:ext cx="410229" cy="103391"/>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AE3297F4-22CD-4C14-8797-866C86A9AB9A}"/>
              </a:ext>
            </a:extLst>
          </p:cNvPr>
          <p:cNvCxnSpPr>
            <a:cxnSpLocks/>
            <a:stCxn id="20" idx="0"/>
          </p:cNvCxnSpPr>
          <p:nvPr/>
        </p:nvCxnSpPr>
        <p:spPr>
          <a:xfrm flipV="1">
            <a:off x="5613308" y="4924491"/>
            <a:ext cx="103764" cy="14285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44B195-BD3F-4FB8-8570-F0E042AF3E33}"/>
              </a:ext>
            </a:extLst>
          </p:cNvPr>
          <p:cNvSpPr/>
          <p:nvPr/>
        </p:nvSpPr>
        <p:spPr bwMode="auto">
          <a:xfrm>
            <a:off x="2281319" y="4069998"/>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8" name="Freeform 539">
            <a:extLst>
              <a:ext uri="{FF2B5EF4-FFF2-40B4-BE49-F238E27FC236}">
                <a16:creationId xmlns:a16="http://schemas.microsoft.com/office/drawing/2014/main" id="{4C285372-7D40-4798-8B8D-95D0141B9C9B}"/>
              </a:ext>
            </a:extLst>
          </p:cNvPr>
          <p:cNvSpPr>
            <a:spLocks noChangeAspect="1"/>
          </p:cNvSpPr>
          <p:nvPr/>
        </p:nvSpPr>
        <p:spPr bwMode="auto">
          <a:xfrm>
            <a:off x="303318" y="3266668"/>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9" name="Freeform 78">
            <a:extLst>
              <a:ext uri="{FF2B5EF4-FFF2-40B4-BE49-F238E27FC236}">
                <a16:creationId xmlns:a16="http://schemas.microsoft.com/office/drawing/2014/main" id="{F1FCFF61-C79F-492A-8E6F-226300B6FF41}"/>
              </a:ext>
            </a:extLst>
          </p:cNvPr>
          <p:cNvSpPr>
            <a:spLocks noEditPoints="1"/>
          </p:cNvSpPr>
          <p:nvPr/>
        </p:nvSpPr>
        <p:spPr bwMode="black">
          <a:xfrm>
            <a:off x="1061949" y="4142104"/>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94" tIns="30247" rIns="60494" bIns="30247" numCol="1" anchor="t" anchorCtr="0" compatLnSpc="1">
            <a:prstTxWarp prst="textNoShape">
              <a:avLst/>
            </a:prstTxWarp>
          </a:bodyPr>
          <a:lstStyle/>
          <a:p>
            <a:pPr marL="0" marR="0" lvl="0" indent="0" algn="l" defTabSz="503288"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E6BC6D8-126B-46ED-B576-809103AA66E8}"/>
              </a:ext>
            </a:extLst>
          </p:cNvPr>
          <p:cNvSpPr txBox="1"/>
          <p:nvPr/>
        </p:nvSpPr>
        <p:spPr>
          <a:xfrm>
            <a:off x="825902" y="3601760"/>
            <a:ext cx="1194494" cy="498597"/>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Customer’s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Network</a:t>
            </a:r>
            <a:endParaRPr kumimoji="0" 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60" name="Rectangle 59">
            <a:extLst>
              <a:ext uri="{FF2B5EF4-FFF2-40B4-BE49-F238E27FC236}">
                <a16:creationId xmlns:a16="http://schemas.microsoft.com/office/drawing/2014/main" id="{0EE10BE4-CE63-47A4-A037-7B2AA658BB70}"/>
              </a:ext>
            </a:extLst>
          </p:cNvPr>
          <p:cNvSpPr/>
          <p:nvPr/>
        </p:nvSpPr>
        <p:spPr bwMode="auto">
          <a:xfrm rot="16200000">
            <a:off x="7299258" y="3156023"/>
            <a:ext cx="762965" cy="12851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61" name="Right Arrow 62">
            <a:extLst>
              <a:ext uri="{FF2B5EF4-FFF2-40B4-BE49-F238E27FC236}">
                <a16:creationId xmlns:a16="http://schemas.microsoft.com/office/drawing/2014/main" id="{630DE330-A9C6-42E6-B8C7-A215472BF1C0}"/>
              </a:ext>
            </a:extLst>
          </p:cNvPr>
          <p:cNvSpPr/>
          <p:nvPr/>
        </p:nvSpPr>
        <p:spPr bwMode="auto">
          <a:xfrm>
            <a:off x="7616484" y="2630058"/>
            <a:ext cx="1100682" cy="275401"/>
          </a:xfrm>
          <a:prstGeom prst="rightArrow">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015A31AC-D5CB-4938-9CED-4AC279F9BEC8}"/>
              </a:ext>
            </a:extLst>
          </p:cNvPr>
          <p:cNvSpPr/>
          <p:nvPr/>
        </p:nvSpPr>
        <p:spPr bwMode="auto">
          <a:xfrm rot="16200000">
            <a:off x="7207422" y="5376634"/>
            <a:ext cx="946640" cy="128511"/>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9" name="Right Arrow 65">
            <a:extLst>
              <a:ext uri="{FF2B5EF4-FFF2-40B4-BE49-F238E27FC236}">
                <a16:creationId xmlns:a16="http://schemas.microsoft.com/office/drawing/2014/main" id="{383D02BA-4166-4839-A889-EDFC06EC8704}"/>
              </a:ext>
            </a:extLst>
          </p:cNvPr>
          <p:cNvSpPr/>
          <p:nvPr/>
        </p:nvSpPr>
        <p:spPr bwMode="auto">
          <a:xfrm>
            <a:off x="7627337" y="5685802"/>
            <a:ext cx="1089829" cy="317349"/>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491977" y="6226104"/>
            <a:ext cx="273743" cy="269393"/>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957008" y="6275594"/>
            <a:ext cx="3021661" cy="1938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494915" y="5823148"/>
            <a:ext cx="270805" cy="280817"/>
          </a:xfrm>
          <a:prstGeom prst="rect">
            <a:avLst/>
          </a:prstGeom>
          <a:solidFill>
            <a:srgbClr val="F37521"/>
          </a:solidFill>
          <a:ln>
            <a:solidFill>
              <a:schemeClr val="accent4">
                <a:alpha val="50000"/>
              </a:schemeClr>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972243" y="5811549"/>
            <a:ext cx="5123757" cy="193899"/>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Microsoft Peering for Dynamics 365, Azure public services (public IPs)</a:t>
            </a:r>
          </a:p>
        </p:txBody>
      </p:sp>
      <p:sp>
        <p:nvSpPr>
          <p:cNvPr id="50" name="Rectangle 49">
            <a:extLst>
              <a:ext uri="{FF2B5EF4-FFF2-40B4-BE49-F238E27FC236}">
                <a16:creationId xmlns:a16="http://schemas.microsoft.com/office/drawing/2014/main" id="{1378EFBC-A4B2-4FDA-9888-DB91526E0D4D}"/>
              </a:ext>
            </a:extLst>
          </p:cNvPr>
          <p:cNvSpPr/>
          <p:nvPr/>
        </p:nvSpPr>
        <p:spPr bwMode="auto">
          <a:xfrm>
            <a:off x="6632828" y="3952630"/>
            <a:ext cx="394989" cy="96700"/>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F9D9517-2263-4A0A-9A6D-E78BC2E63D3A}"/>
              </a:ext>
            </a:extLst>
          </p:cNvPr>
          <p:cNvSpPr/>
          <p:nvPr/>
        </p:nvSpPr>
        <p:spPr bwMode="auto">
          <a:xfrm>
            <a:off x="6625144" y="3772407"/>
            <a:ext cx="402673" cy="9670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4454628-F111-4E35-8CDE-53565C8E275E}"/>
              </a:ext>
            </a:extLst>
          </p:cNvPr>
          <p:cNvGrpSpPr/>
          <p:nvPr/>
        </p:nvGrpSpPr>
        <p:grpSpPr>
          <a:xfrm>
            <a:off x="4590477" y="3623063"/>
            <a:ext cx="2186685" cy="520585"/>
            <a:chOff x="4703061" y="1391920"/>
            <a:chExt cx="2186685" cy="520585"/>
          </a:xfrm>
        </p:grpSpPr>
        <p:sp>
          <p:nvSpPr>
            <p:cNvPr id="55" name="Rectangle 8">
              <a:extLst>
                <a:ext uri="{FF2B5EF4-FFF2-40B4-BE49-F238E27FC236}">
                  <a16:creationId xmlns:a16="http://schemas.microsoft.com/office/drawing/2014/main" id="{A0241BDE-1213-4C97-94C2-C7AE3909184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Primary Connection</a:t>
              </a:r>
            </a:p>
          </p:txBody>
        </p:sp>
        <p:sp>
          <p:nvSpPr>
            <p:cNvPr id="56" name="Oval 18">
              <a:extLst>
                <a:ext uri="{FF2B5EF4-FFF2-40B4-BE49-F238E27FC236}">
                  <a16:creationId xmlns:a16="http://schemas.microsoft.com/office/drawing/2014/main" id="{FBB754EC-E764-4912-8C54-6DC7D35CBB30}"/>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7" name="Oval 18">
              <a:extLst>
                <a:ext uri="{FF2B5EF4-FFF2-40B4-BE49-F238E27FC236}">
                  <a16:creationId xmlns:a16="http://schemas.microsoft.com/office/drawing/2014/main" id="{46FCA54E-2B8B-4879-A43E-4B620106254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53" name="Freeform 74">
            <a:extLst>
              <a:ext uri="{FF2B5EF4-FFF2-40B4-BE49-F238E27FC236}">
                <a16:creationId xmlns:a16="http://schemas.microsoft.com/office/drawing/2014/main" id="{2AD3132B-1366-4E76-B298-84D835F68E27}"/>
              </a:ext>
            </a:extLst>
          </p:cNvPr>
          <p:cNvSpPr/>
          <p:nvPr/>
        </p:nvSpPr>
        <p:spPr bwMode="auto">
          <a:xfrm>
            <a:off x="4238945" y="3767285"/>
            <a:ext cx="506907" cy="9360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4" name="Freeform 76">
            <a:extLst>
              <a:ext uri="{FF2B5EF4-FFF2-40B4-BE49-F238E27FC236}">
                <a16:creationId xmlns:a16="http://schemas.microsoft.com/office/drawing/2014/main" id="{59811323-61D6-4149-B530-DA4D940F3501}"/>
              </a:ext>
            </a:extLst>
          </p:cNvPr>
          <p:cNvSpPr/>
          <p:nvPr/>
        </p:nvSpPr>
        <p:spPr bwMode="auto">
          <a:xfrm>
            <a:off x="4250216" y="3957578"/>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63A8365-14E6-4BE6-BDE8-34065135C68C}"/>
              </a:ext>
            </a:extLst>
          </p:cNvPr>
          <p:cNvSpPr/>
          <p:nvPr/>
        </p:nvSpPr>
        <p:spPr bwMode="auto">
          <a:xfrm>
            <a:off x="6571393" y="4512220"/>
            <a:ext cx="496201" cy="94113"/>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60A40814-4379-4D0C-B6B3-8973DA438ED4}"/>
              </a:ext>
            </a:extLst>
          </p:cNvPr>
          <p:cNvGrpSpPr/>
          <p:nvPr/>
        </p:nvGrpSpPr>
        <p:grpSpPr>
          <a:xfrm>
            <a:off x="4582788" y="4389588"/>
            <a:ext cx="2186685" cy="520585"/>
            <a:chOff x="4703061" y="1391920"/>
            <a:chExt cx="2186685" cy="520585"/>
          </a:xfrm>
        </p:grpSpPr>
        <p:sp>
          <p:nvSpPr>
            <p:cNvPr id="47" name="Rectangle 8">
              <a:extLst>
                <a:ext uri="{FF2B5EF4-FFF2-40B4-BE49-F238E27FC236}">
                  <a16:creationId xmlns:a16="http://schemas.microsoft.com/office/drawing/2014/main" id="{21C11B05-A3A5-452F-883B-BE69EBFAC2E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Secondary Connection</a:t>
              </a:r>
            </a:p>
          </p:txBody>
        </p:sp>
        <p:sp>
          <p:nvSpPr>
            <p:cNvPr id="48" name="Oval 18">
              <a:extLst>
                <a:ext uri="{FF2B5EF4-FFF2-40B4-BE49-F238E27FC236}">
                  <a16:creationId xmlns:a16="http://schemas.microsoft.com/office/drawing/2014/main" id="{74A7C2DE-287B-4F9E-BCAE-284F6D10B90C}"/>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9" name="Oval 18">
              <a:extLst>
                <a:ext uri="{FF2B5EF4-FFF2-40B4-BE49-F238E27FC236}">
                  <a16:creationId xmlns:a16="http://schemas.microsoft.com/office/drawing/2014/main" id="{025CD2C6-14DE-4A28-B708-8199B612D58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45" name="Freeform 118">
            <a:extLst>
              <a:ext uri="{FF2B5EF4-FFF2-40B4-BE49-F238E27FC236}">
                <a16:creationId xmlns:a16="http://schemas.microsoft.com/office/drawing/2014/main" id="{424CB0E4-BEEC-42FF-A451-50A1942D4462}"/>
              </a:ext>
            </a:extLst>
          </p:cNvPr>
          <p:cNvSpPr/>
          <p:nvPr/>
        </p:nvSpPr>
        <p:spPr bwMode="auto">
          <a:xfrm>
            <a:off x="4256458" y="4520036"/>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6" name="Freeform 120">
            <a:extLst>
              <a:ext uri="{FF2B5EF4-FFF2-40B4-BE49-F238E27FC236}">
                <a16:creationId xmlns:a16="http://schemas.microsoft.com/office/drawing/2014/main" id="{A8E801C5-3941-466F-B176-C848A78341CE}"/>
              </a:ext>
            </a:extLst>
          </p:cNvPr>
          <p:cNvSpPr/>
          <p:nvPr/>
        </p:nvSpPr>
        <p:spPr bwMode="auto">
          <a:xfrm>
            <a:off x="4242527" y="4700657"/>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E679E33A-B1CC-4196-9B6B-1B607395424C}"/>
              </a:ext>
            </a:extLst>
          </p:cNvPr>
          <p:cNvSpPr txBox="1"/>
          <p:nvPr/>
        </p:nvSpPr>
        <p:spPr>
          <a:xfrm>
            <a:off x="4655930" y="5067343"/>
            <a:ext cx="19147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ExpressRoute Circuit</a:t>
            </a:r>
          </a:p>
        </p:txBody>
      </p:sp>
      <p:cxnSp>
        <p:nvCxnSpPr>
          <p:cNvPr id="21" name="Straight Arrow Connector 20">
            <a:extLst>
              <a:ext uri="{FF2B5EF4-FFF2-40B4-BE49-F238E27FC236}">
                <a16:creationId xmlns:a16="http://schemas.microsoft.com/office/drawing/2014/main" id="{278E2E4F-853D-4B3E-9C15-0CC35C984781}"/>
              </a:ext>
            </a:extLst>
          </p:cNvPr>
          <p:cNvCxnSpPr>
            <a:cxnSpLocks/>
            <a:stCxn id="20" idx="0"/>
          </p:cNvCxnSpPr>
          <p:nvPr/>
        </p:nvCxnSpPr>
        <p:spPr>
          <a:xfrm flipV="1">
            <a:off x="5613308" y="4143648"/>
            <a:ext cx="79923" cy="92369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E20835C-3035-4D7F-BDC2-F8681CEAD235}"/>
              </a:ext>
            </a:extLst>
          </p:cNvPr>
          <p:cNvSpPr/>
          <p:nvPr/>
        </p:nvSpPr>
        <p:spPr>
          <a:xfrm>
            <a:off x="590232" y="3445063"/>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DB424F24-3407-4BA8-AEA0-607ECF2436B0}"/>
              </a:ext>
            </a:extLst>
          </p:cNvPr>
          <p:cNvSpPr/>
          <p:nvPr/>
        </p:nvSpPr>
        <p:spPr>
          <a:xfrm>
            <a:off x="7054783"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Microsoft Edge</a:t>
            </a:r>
          </a:p>
        </p:txBody>
      </p:sp>
      <p:sp>
        <p:nvSpPr>
          <p:cNvPr id="25" name="Rectangle: Rounded Corners 24">
            <a:extLst>
              <a:ext uri="{FF2B5EF4-FFF2-40B4-BE49-F238E27FC236}">
                <a16:creationId xmlns:a16="http://schemas.microsoft.com/office/drawing/2014/main" id="{B0667E97-9AA6-4A68-AE48-EDBBC3BEF470}"/>
              </a:ext>
            </a:extLst>
          </p:cNvPr>
          <p:cNvSpPr/>
          <p:nvPr/>
        </p:nvSpPr>
        <p:spPr>
          <a:xfrm>
            <a:off x="3001447"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Partner Edge</a:t>
            </a:r>
          </a:p>
        </p:txBody>
      </p:sp>
      <p:sp>
        <p:nvSpPr>
          <p:cNvPr id="26" name="Rectangle: Rounded Corners 25">
            <a:extLst>
              <a:ext uri="{FF2B5EF4-FFF2-40B4-BE49-F238E27FC236}">
                <a16:creationId xmlns:a16="http://schemas.microsoft.com/office/drawing/2014/main" id="{B08D913F-25F5-4F14-B0EC-3ACDD8209C7C}"/>
              </a:ext>
            </a:extLst>
          </p:cNvPr>
          <p:cNvSpPr/>
          <p:nvPr/>
        </p:nvSpPr>
        <p:spPr>
          <a:xfrm>
            <a:off x="8737770" y="1980712"/>
            <a:ext cx="2377967" cy="156884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Calibri" panose="020F0502020204030204"/>
              <a:ea typeface="+mn-ea"/>
              <a:cs typeface="+mn-cs"/>
            </a:endParaRPr>
          </a:p>
        </p:txBody>
      </p:sp>
      <p:sp>
        <p:nvSpPr>
          <p:cNvPr id="27" name="Freeform 539">
            <a:extLst>
              <a:ext uri="{FF2B5EF4-FFF2-40B4-BE49-F238E27FC236}">
                <a16:creationId xmlns:a16="http://schemas.microsoft.com/office/drawing/2014/main" id="{76780866-4172-4AB9-8E57-B786EA29CC3F}"/>
              </a:ext>
            </a:extLst>
          </p:cNvPr>
          <p:cNvSpPr>
            <a:spLocks noChangeAspect="1"/>
          </p:cNvSpPr>
          <p:nvPr/>
        </p:nvSpPr>
        <p:spPr bwMode="auto">
          <a:xfrm>
            <a:off x="8489514" y="1830823"/>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37521"/>
          </a:solidFill>
          <a:ln w="38100">
            <a:solidFill>
              <a:schemeClr val="accent4"/>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BE96C91B-9D67-45C7-9E45-356D8C1B8D19}"/>
              </a:ext>
            </a:extLst>
          </p:cNvPr>
          <p:cNvSpPr/>
          <p:nvPr/>
        </p:nvSpPr>
        <p:spPr>
          <a:xfrm>
            <a:off x="8744335" y="5014759"/>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539">
            <a:extLst>
              <a:ext uri="{FF2B5EF4-FFF2-40B4-BE49-F238E27FC236}">
                <a16:creationId xmlns:a16="http://schemas.microsoft.com/office/drawing/2014/main" id="{E23F922E-5DB6-4610-AD7A-C7EAEB470665}"/>
              </a:ext>
            </a:extLst>
          </p:cNvPr>
          <p:cNvSpPr>
            <a:spLocks noChangeAspect="1"/>
          </p:cNvSpPr>
          <p:nvPr/>
        </p:nvSpPr>
        <p:spPr bwMode="auto">
          <a:xfrm>
            <a:off x="8492626" y="4865640"/>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527B5516-D198-436B-9274-8AD3E3FF0FE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949902" y="2971276"/>
            <a:ext cx="368113" cy="362490"/>
          </a:xfrm>
          <a:prstGeom prst="rect">
            <a:avLst/>
          </a:prstGeom>
          <a:ln>
            <a:tailEnd type="triangle"/>
          </a:ln>
        </p:spPr>
      </p:pic>
      <p:pic>
        <p:nvPicPr>
          <p:cNvPr id="32" name="Picture 31">
            <a:extLst>
              <a:ext uri="{FF2B5EF4-FFF2-40B4-BE49-F238E27FC236}">
                <a16:creationId xmlns:a16="http://schemas.microsoft.com/office/drawing/2014/main" id="{151B61E9-A318-48DA-B09D-1D43154E22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41220" y="2396941"/>
            <a:ext cx="385478" cy="353491"/>
          </a:xfrm>
          <a:prstGeom prst="rect">
            <a:avLst/>
          </a:prstGeom>
          <a:ln>
            <a:tailEnd type="triangle"/>
          </a:ln>
        </p:spPr>
      </p:pic>
      <p:pic>
        <p:nvPicPr>
          <p:cNvPr id="33" name="Picture 32">
            <a:extLst>
              <a:ext uri="{FF2B5EF4-FFF2-40B4-BE49-F238E27FC236}">
                <a16:creationId xmlns:a16="http://schemas.microsoft.com/office/drawing/2014/main" id="{F0350C34-BEF6-4E91-AB41-A21B4BE443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573033" y="2407202"/>
            <a:ext cx="414780" cy="332968"/>
          </a:xfrm>
          <a:prstGeom prst="rect">
            <a:avLst/>
          </a:prstGeom>
          <a:ln>
            <a:tailEnd type="triangle"/>
          </a:ln>
        </p:spPr>
      </p:pic>
      <p:pic>
        <p:nvPicPr>
          <p:cNvPr id="34" name="Picture 33">
            <a:extLst>
              <a:ext uri="{FF2B5EF4-FFF2-40B4-BE49-F238E27FC236}">
                <a16:creationId xmlns:a16="http://schemas.microsoft.com/office/drawing/2014/main" id="{7DDD1BA4-3E56-4CBE-9B93-D8FC8908260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234149" y="2401228"/>
            <a:ext cx="379890" cy="344916"/>
          </a:xfrm>
          <a:prstGeom prst="rect">
            <a:avLst/>
          </a:prstGeom>
          <a:ln>
            <a:tailEnd type="triangle"/>
          </a:ln>
        </p:spPr>
      </p:pic>
      <p:pic>
        <p:nvPicPr>
          <p:cNvPr id="35" name="Picture 34">
            <a:extLst>
              <a:ext uri="{FF2B5EF4-FFF2-40B4-BE49-F238E27FC236}">
                <a16:creationId xmlns:a16="http://schemas.microsoft.com/office/drawing/2014/main" id="{59510EDB-A3D9-4F8E-AD5A-9F9066ACA8C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653066" y="2995656"/>
            <a:ext cx="322672" cy="313730"/>
          </a:xfrm>
          <a:prstGeom prst="rect">
            <a:avLst/>
          </a:prstGeom>
        </p:spPr>
      </p:pic>
      <p:pic>
        <p:nvPicPr>
          <p:cNvPr id="36" name="Picture 35">
            <a:extLst>
              <a:ext uri="{FF2B5EF4-FFF2-40B4-BE49-F238E27FC236}">
                <a16:creationId xmlns:a16="http://schemas.microsoft.com/office/drawing/2014/main" id="{E69FDCE6-65D4-4E04-A679-1BB05D4C1AB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310789" y="2980865"/>
            <a:ext cx="343312" cy="343312"/>
          </a:xfrm>
          <a:prstGeom prst="rect">
            <a:avLst/>
          </a:prstGeom>
        </p:spPr>
      </p:pic>
      <p:grpSp>
        <p:nvGrpSpPr>
          <p:cNvPr id="37" name="Group 36">
            <a:extLst>
              <a:ext uri="{FF2B5EF4-FFF2-40B4-BE49-F238E27FC236}">
                <a16:creationId xmlns:a16="http://schemas.microsoft.com/office/drawing/2014/main" id="{4F22183E-A75C-4199-91D6-8392A080BB4D}"/>
              </a:ext>
            </a:extLst>
          </p:cNvPr>
          <p:cNvGrpSpPr/>
          <p:nvPr/>
        </p:nvGrpSpPr>
        <p:grpSpPr>
          <a:xfrm>
            <a:off x="9063340" y="5286792"/>
            <a:ext cx="1492673" cy="1085752"/>
            <a:chOff x="8979942" y="4782794"/>
            <a:chExt cx="1492673" cy="1085752"/>
          </a:xfrm>
        </p:grpSpPr>
        <p:sp>
          <p:nvSpPr>
            <p:cNvPr id="38" name="Rectangle 37">
              <a:extLst>
                <a:ext uri="{FF2B5EF4-FFF2-40B4-BE49-F238E27FC236}">
                  <a16:creationId xmlns:a16="http://schemas.microsoft.com/office/drawing/2014/main" id="{89EAFDD4-E42B-4EF0-A795-2654F1B9F166}"/>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ounded Rectangle 48">
              <a:extLst>
                <a:ext uri="{FF2B5EF4-FFF2-40B4-BE49-F238E27FC236}">
                  <a16:creationId xmlns:a16="http://schemas.microsoft.com/office/drawing/2014/main" id="{8A415AB7-0787-4790-A626-4E2A2BAB025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A40E24DE-D106-4433-83D3-CE2F9AEC2AE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41" name="Picture 40">
              <a:extLst>
                <a:ext uri="{FF2B5EF4-FFF2-40B4-BE49-F238E27FC236}">
                  <a16:creationId xmlns:a16="http://schemas.microsoft.com/office/drawing/2014/main" id="{B6207951-D2E3-4DC8-8127-527CB60F312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727782" y="5073865"/>
              <a:ext cx="280435" cy="224114"/>
            </a:xfrm>
            <a:prstGeom prst="rect">
              <a:avLst/>
            </a:prstGeom>
            <a:solidFill>
              <a:srgbClr val="0078D7">
                <a:lumMod val="40000"/>
                <a:lumOff val="60000"/>
              </a:srgbClr>
            </a:solidFill>
          </p:spPr>
        </p:pic>
        <p:pic>
          <p:nvPicPr>
            <p:cNvPr id="42" name="Picture 41">
              <a:extLst>
                <a:ext uri="{FF2B5EF4-FFF2-40B4-BE49-F238E27FC236}">
                  <a16:creationId xmlns:a16="http://schemas.microsoft.com/office/drawing/2014/main" id="{976599DB-EC54-4C6D-A850-8991860A92E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979624" y="5240236"/>
              <a:ext cx="280435" cy="224114"/>
            </a:xfrm>
            <a:prstGeom prst="rect">
              <a:avLst/>
            </a:prstGeom>
            <a:solidFill>
              <a:srgbClr val="0078D7">
                <a:lumMod val="40000"/>
                <a:lumOff val="60000"/>
              </a:srgbClr>
            </a:solidFill>
          </p:spPr>
        </p:pic>
      </p:grpSp>
      <p:sp>
        <p:nvSpPr>
          <p:cNvPr id="62" name="TextBox 61">
            <a:extLst>
              <a:ext uri="{FF2B5EF4-FFF2-40B4-BE49-F238E27FC236}">
                <a16:creationId xmlns:a16="http://schemas.microsoft.com/office/drawing/2014/main" id="{93C3C90B-6308-4858-B064-B4DAEF41A8D1}"/>
              </a:ext>
            </a:extLst>
          </p:cNvPr>
          <p:cNvSpPr txBox="1"/>
          <p:nvPr/>
        </p:nvSpPr>
        <p:spPr>
          <a:xfrm>
            <a:off x="630318" y="1107288"/>
            <a:ext cx="7388147" cy="1604504"/>
          </a:xfrm>
          <a:prstGeom prst="rect">
            <a:avLst/>
          </a:prstGeom>
          <a:noFill/>
        </p:spPr>
        <p:txBody>
          <a:bodyPr wrap="square" lIns="182857" tIns="146285" rIns="182857" bIns="146285" rtlCol="0">
            <a:noAutofit/>
          </a:bodyPr>
          <a:lstStyle/>
          <a:p>
            <a:pPr marL="285750" lvl="1" indent="-285750">
              <a:lnSpc>
                <a:spcPct val="90000"/>
              </a:lnSpc>
              <a:spcBef>
                <a:spcPts val="1200"/>
              </a:spcBef>
              <a:buSzPct val="90000"/>
              <a:buFont typeface="Arial" panose="020B0604020202020204" pitchFamily="34" charset="0"/>
              <a:buChar char="•"/>
            </a:pPr>
            <a:r>
              <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Private connectivity to Microsoft</a:t>
            </a:r>
          </a:p>
          <a:p>
            <a:pPr marL="285750" lvl="1" indent="-285750">
              <a:lnSpc>
                <a:spcPct val="90000"/>
              </a:lnSpc>
              <a:spcBef>
                <a:spcPts val="1200"/>
              </a:spcBef>
              <a:buSzPct val="90000"/>
              <a:buFont typeface="Arial" panose="020B0604020202020204" pitchFamily="34" charset="0"/>
              <a:buChar char="•"/>
            </a:pPr>
            <a:r>
              <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Predictable performance</a:t>
            </a:r>
          </a:p>
          <a:p>
            <a:pPr marL="285750" lvl="1" indent="-285750">
              <a:lnSpc>
                <a:spcPct val="90000"/>
              </a:lnSpc>
              <a:spcBef>
                <a:spcPts val="1200"/>
              </a:spcBef>
              <a:buSzPct val="90000"/>
              <a:buFont typeface="Arial" panose="020B0604020202020204" pitchFamily="34" charset="0"/>
              <a:buChar char="•"/>
            </a:pPr>
            <a:r>
              <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Enterprise-grade resiliency and with SLA for availability</a:t>
            </a:r>
          </a:p>
          <a:p>
            <a:pPr marL="285750" lvl="1" indent="-285750">
              <a:lnSpc>
                <a:spcPct val="90000"/>
              </a:lnSpc>
              <a:spcBef>
                <a:spcPts val="1200"/>
              </a:spcBef>
              <a:buSzPct val="90000"/>
              <a:buFont typeface="Arial" panose="020B0604020202020204" pitchFamily="34" charset="0"/>
              <a:buChar char="•"/>
            </a:pPr>
            <a:r>
              <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Large and growing ExpressRoute partner ecosystem</a:t>
            </a:r>
          </a:p>
        </p:txBody>
      </p:sp>
      <p:pic>
        <p:nvPicPr>
          <p:cNvPr id="63" name="Picture 62">
            <a:extLst>
              <a:ext uri="{FF2B5EF4-FFF2-40B4-BE49-F238E27FC236}">
                <a16:creationId xmlns:a16="http://schemas.microsoft.com/office/drawing/2014/main" id="{81F498C1-B1D4-A748-B715-C32B18ECF9C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
        <p:nvSpPr>
          <p:cNvPr id="64" name="Rectangle 63">
            <a:extLst>
              <a:ext uri="{FF2B5EF4-FFF2-40B4-BE49-F238E27FC236}">
                <a16:creationId xmlns:a16="http://schemas.microsoft.com/office/drawing/2014/main" id="{F8BD2F12-4552-41E0-8601-47E758C97EF1}"/>
              </a:ext>
            </a:extLst>
          </p:cNvPr>
          <p:cNvSpPr/>
          <p:nvPr/>
        </p:nvSpPr>
        <p:spPr bwMode="auto">
          <a:xfrm rot="16200000">
            <a:off x="7595152" y="2797320"/>
            <a:ext cx="176099" cy="111725"/>
          </a:xfrm>
          <a:prstGeom prst="rect">
            <a:avLst/>
          </a:prstGeom>
          <a:solidFill>
            <a:srgbClr val="F37521"/>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293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72C21C-0790-2D44-A742-73A639A60AD8}"/>
              </a:ext>
            </a:extLst>
          </p:cNvPr>
          <p:cNvSpPr/>
          <p:nvPr/>
        </p:nvSpPr>
        <p:spPr bwMode="auto">
          <a:xfrm>
            <a:off x="6788627" y="0"/>
            <a:ext cx="5398755" cy="6858000"/>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095E889F-A1E0-43F3-8FEE-349A04EC09F0}"/>
              </a:ext>
            </a:extLst>
          </p:cNvPr>
          <p:cNvSpPr>
            <a:spLocks noGrp="1"/>
          </p:cNvSpPr>
          <p:nvPr>
            <p:ph type="title"/>
          </p:nvPr>
        </p:nvSpPr>
        <p:spPr>
          <a:xfrm>
            <a:off x="186297" y="746038"/>
            <a:ext cx="7247245" cy="492443"/>
          </a:xfrm>
        </p:spPr>
        <p:txBody>
          <a:bodyPr/>
          <a:lstStyle/>
          <a:p>
            <a:r>
              <a:rPr lang="en-US" sz="3200" b="0"/>
              <a:t>Azure ExpressRoute Direct</a:t>
            </a:r>
          </a:p>
        </p:txBody>
      </p:sp>
      <p:sp>
        <p:nvSpPr>
          <p:cNvPr id="2" name="Text Placeholder 1">
            <a:extLst>
              <a:ext uri="{FF2B5EF4-FFF2-40B4-BE49-F238E27FC236}">
                <a16:creationId xmlns:a16="http://schemas.microsoft.com/office/drawing/2014/main" id="{F270E08A-7FEC-468D-A083-4CFE1FFF7DD3}"/>
              </a:ext>
            </a:extLst>
          </p:cNvPr>
          <p:cNvSpPr>
            <a:spLocks noGrp="1"/>
          </p:cNvSpPr>
          <p:nvPr>
            <p:ph type="body" sz="quarter" idx="10"/>
          </p:nvPr>
        </p:nvSpPr>
        <p:spPr>
          <a:xfrm>
            <a:off x="186297" y="2106015"/>
            <a:ext cx="6147253" cy="2139373"/>
          </a:xfrm>
          <a:noFill/>
        </p:spPr>
        <p:txBody>
          <a:bodyPr>
            <a:normAutofit/>
          </a:bodyPr>
          <a:lstStyle/>
          <a:p>
            <a:r>
              <a:rPr lang="en-US" sz="3200" b="1">
                <a:solidFill>
                  <a:srgbClr val="F37521"/>
                </a:solidFill>
              </a:rPr>
              <a:t>Breaking the speed barrier</a:t>
            </a:r>
          </a:p>
          <a:p>
            <a:r>
              <a:rPr lang="en-US" sz="3200" b="1">
                <a:solidFill>
                  <a:srgbClr val="F37521"/>
                </a:solidFill>
              </a:rPr>
              <a:t>Fastest of all cloud providers!</a:t>
            </a:r>
          </a:p>
        </p:txBody>
      </p:sp>
      <p:grpSp>
        <p:nvGrpSpPr>
          <p:cNvPr id="8" name="Group 7">
            <a:extLst>
              <a:ext uri="{FF2B5EF4-FFF2-40B4-BE49-F238E27FC236}">
                <a16:creationId xmlns:a16="http://schemas.microsoft.com/office/drawing/2014/main" id="{AD0DAFF1-19B5-4DD2-A232-993DD93900C7}"/>
              </a:ext>
            </a:extLst>
          </p:cNvPr>
          <p:cNvGrpSpPr/>
          <p:nvPr/>
        </p:nvGrpSpPr>
        <p:grpSpPr>
          <a:xfrm>
            <a:off x="7739790" y="361404"/>
            <a:ext cx="3528955" cy="5974042"/>
            <a:chOff x="7979350" y="463259"/>
            <a:chExt cx="3528955" cy="5974042"/>
          </a:xfrm>
        </p:grpSpPr>
        <p:sp>
          <p:nvSpPr>
            <p:cNvPr id="9" name="Rectangle 17">
              <a:extLst>
                <a:ext uri="{FF2B5EF4-FFF2-40B4-BE49-F238E27FC236}">
                  <a16:creationId xmlns:a16="http://schemas.microsoft.com/office/drawing/2014/main" id="{E2DFEC3E-D831-41E1-A8A5-BC7506615BEC}"/>
                </a:ext>
              </a:extLst>
            </p:cNvPr>
            <p:cNvSpPr/>
            <p:nvPr/>
          </p:nvSpPr>
          <p:spPr bwMode="auto">
            <a:xfrm>
              <a:off x="7979350" y="5751019"/>
              <a:ext cx="3528955" cy="686282"/>
            </a:xfrm>
            <a:prstGeom prst="rect">
              <a:avLst/>
            </a:prstGeom>
            <a:noFill/>
            <a:ln w="22225" cap="sq" cmpd="sng" algn="ctr">
              <a:noFill/>
              <a:prstDash val="sysDot"/>
              <a:miter lim="800000"/>
              <a:headEnd type="none" w="med" len="med"/>
              <a:tailEnd type="none" w="med" len="med"/>
            </a:ln>
            <a:effectLst/>
          </p:spPr>
          <p:txBody>
            <a:bodyPr lIns="186470" tIns="149176" rIns="186470" bIns="149176" anchor="ctr"/>
            <a:lstStyle/>
            <a:p>
              <a:pPr algn="ctr" defTabSz="932017" fontAlgn="base">
                <a:lnSpc>
                  <a:spcPct val="90000"/>
                </a:lnSpc>
                <a:spcBef>
                  <a:spcPct val="0"/>
                </a:spcBef>
                <a:spcAft>
                  <a:spcPct val="0"/>
                </a:spcAft>
                <a:defRPr/>
              </a:pPr>
              <a:r>
                <a:rPr lang="en-US" sz="1600"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ExpressRoute </a:t>
              </a:r>
              <a:br>
                <a:rPr lang="en-US" sz="1600"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br>
              <a:r>
                <a:rPr lang="en-US" sz="1600"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Peering Location</a:t>
              </a:r>
            </a:p>
          </p:txBody>
        </p:sp>
        <p:sp>
          <p:nvSpPr>
            <p:cNvPr id="10" name="Freeform 23">
              <a:extLst>
                <a:ext uri="{FF2B5EF4-FFF2-40B4-BE49-F238E27FC236}">
                  <a16:creationId xmlns:a16="http://schemas.microsoft.com/office/drawing/2014/main" id="{5EB3F528-3C9F-4E95-95F7-2B5408D7D9CD}"/>
                </a:ext>
              </a:extLst>
            </p:cNvPr>
            <p:cNvSpPr>
              <a:spLocks noEditPoints="1"/>
            </p:cNvSpPr>
            <p:nvPr/>
          </p:nvSpPr>
          <p:spPr bwMode="auto">
            <a:xfrm>
              <a:off x="9808453" y="4475884"/>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defTabSz="9507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endParaRPr>
            </a:p>
          </p:txBody>
        </p:sp>
        <p:sp>
          <p:nvSpPr>
            <p:cNvPr id="11" name="Freeform 23">
              <a:extLst>
                <a:ext uri="{FF2B5EF4-FFF2-40B4-BE49-F238E27FC236}">
                  <a16:creationId xmlns:a16="http://schemas.microsoft.com/office/drawing/2014/main" id="{F9B59C46-46DC-43AA-9332-11B6F4AEBC91}"/>
                </a:ext>
              </a:extLst>
            </p:cNvPr>
            <p:cNvSpPr>
              <a:spLocks noEditPoints="1"/>
            </p:cNvSpPr>
            <p:nvPr/>
          </p:nvSpPr>
          <p:spPr bwMode="auto">
            <a:xfrm>
              <a:off x="9043463" y="4475885"/>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defTabSz="9507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endParaRPr>
            </a:p>
          </p:txBody>
        </p:sp>
        <p:sp>
          <p:nvSpPr>
            <p:cNvPr id="14" name="Up-Down Arrow 50">
              <a:extLst>
                <a:ext uri="{FF2B5EF4-FFF2-40B4-BE49-F238E27FC236}">
                  <a16:creationId xmlns:a16="http://schemas.microsoft.com/office/drawing/2014/main" id="{1B031DD2-9891-4A18-BE61-C0D701AAFB5A}"/>
                </a:ext>
              </a:extLst>
            </p:cNvPr>
            <p:cNvSpPr/>
            <p:nvPr/>
          </p:nvSpPr>
          <p:spPr bwMode="auto">
            <a:xfrm>
              <a:off x="9231138" y="2085830"/>
              <a:ext cx="877942" cy="2266604"/>
            </a:xfrm>
            <a:prstGeom prst="upDownArrow">
              <a:avLst>
                <a:gd name="adj1" fmla="val 47431"/>
                <a:gd name="adj2" fmla="val 46845"/>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7559" rIns="0" bIns="47559" anchor="ctr"/>
            <a:lstStyle/>
            <a:p>
              <a:pPr marL="0" marR="0" lvl="0" indent="0" algn="ctr" defTabSz="950858" eaLnBrk="1" fontAlgn="base" latinLnBrk="0" hangingPunct="1">
                <a:lnSpc>
                  <a:spcPct val="100000"/>
                </a:lnSpc>
                <a:spcBef>
                  <a:spcPct val="0"/>
                </a:spcBef>
                <a:spcAft>
                  <a:spcPct val="0"/>
                </a:spcAft>
                <a:buClrTx/>
                <a:buSzTx/>
                <a:buFontTx/>
                <a:buNone/>
                <a:tabLst>
                  <a:tab pos="1200150" algn="l"/>
                </a:tabLst>
                <a:defRPr/>
              </a:pPr>
              <a:r>
                <a:rPr kumimoji="0" lang="en-US" sz="1200" b="0" i="0" u="none" strike="noStrike" kern="0" cap="none" spc="0" normalizeH="0" baseline="0" noProof="0">
                  <a:ln>
                    <a:noFill/>
                  </a:ln>
                  <a:gradFill>
                    <a:gsLst>
                      <a:gs pos="0">
                        <a:srgbClr val="FFFFFF"/>
                      </a:gs>
                      <a:gs pos="59000">
                        <a:srgbClr val="FFFFFF"/>
                      </a:gs>
                    </a:gsLst>
                    <a:lin ang="0" scaled="0"/>
                  </a:gradFill>
                  <a:effectLst/>
                  <a:uLnTx/>
                  <a:uFillTx/>
                  <a:latin typeface="Segoe UI Semilight"/>
                  <a:ea typeface="MS PGothic" pitchFamily="34" charset="-128"/>
                  <a:cs typeface="+mn-cs"/>
                </a:rPr>
                <a:t>ExpressRoute Direct</a:t>
              </a:r>
            </a:p>
          </p:txBody>
        </p:sp>
        <p:sp>
          <p:nvSpPr>
            <p:cNvPr id="13" name="Freeform 539">
              <a:extLst>
                <a:ext uri="{FF2B5EF4-FFF2-40B4-BE49-F238E27FC236}">
                  <a16:creationId xmlns:a16="http://schemas.microsoft.com/office/drawing/2014/main" id="{2D322040-EED9-45B3-A057-541CD848B10F}"/>
                </a:ext>
              </a:extLst>
            </p:cNvPr>
            <p:cNvSpPr>
              <a:spLocks noChangeAspect="1"/>
            </p:cNvSpPr>
            <p:nvPr/>
          </p:nvSpPr>
          <p:spPr bwMode="auto">
            <a:xfrm>
              <a:off x="8108020" y="463259"/>
              <a:ext cx="3136878" cy="15669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28575">
              <a:solidFill>
                <a:srgbClr val="FFFFFF">
                  <a:lumMod val="65000"/>
                </a:srgbClr>
              </a:solidFill>
            </a:ln>
            <a:extLst/>
          </p:spPr>
          <p:txBody>
            <a:bodyPr lIns="93235" tIns="93235" rIns="93235" bIns="93235" anchor="ctr"/>
            <a:lstStyle/>
            <a:p>
              <a:pPr marL="0" marR="0" lvl="0" indent="0" algn="ctr" defTabSz="95078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prstClr val="black"/>
                </a:solidFill>
                <a:effectLst/>
                <a:uLnTx/>
                <a:uFillTx/>
                <a:latin typeface="Segoe UI Semilight"/>
                <a:ea typeface="MS PGothic" pitchFamily="34" charset="-128"/>
              </a:endParaRPr>
            </a:p>
          </p:txBody>
        </p:sp>
      </p:grpSp>
      <p:pic>
        <p:nvPicPr>
          <p:cNvPr id="16" name="Picture 15">
            <a:extLst>
              <a:ext uri="{FF2B5EF4-FFF2-40B4-BE49-F238E27FC236}">
                <a16:creationId xmlns:a16="http://schemas.microsoft.com/office/drawing/2014/main" id="{DFFA74AC-4FD9-4AA7-8ED9-E67064E1BAB2}"/>
              </a:ext>
            </a:extLst>
          </p:cNvPr>
          <p:cNvPicPr>
            <a:picLocks noChangeAspect="1"/>
          </p:cNvPicPr>
          <p:nvPr/>
        </p:nvPicPr>
        <p:blipFill>
          <a:blip r:embed="rId2"/>
          <a:stretch>
            <a:fillRect/>
          </a:stretch>
        </p:blipFill>
        <p:spPr>
          <a:xfrm>
            <a:off x="8715871" y="836105"/>
            <a:ext cx="1828742" cy="1028667"/>
          </a:xfrm>
          <a:prstGeom prst="rect">
            <a:avLst/>
          </a:prstGeom>
        </p:spPr>
      </p:pic>
      <p:pic>
        <p:nvPicPr>
          <p:cNvPr id="19" name="Picture 18">
            <a:extLst>
              <a:ext uri="{FF2B5EF4-FFF2-40B4-BE49-F238E27FC236}">
                <a16:creationId xmlns:a16="http://schemas.microsoft.com/office/drawing/2014/main" id="{0C632DA5-3EA5-42A1-AF2E-41841A92239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762514" y="2908414"/>
            <a:ext cx="798200" cy="417725"/>
          </a:xfrm>
          <a:prstGeom prst="rect">
            <a:avLst/>
          </a:prstGeom>
        </p:spPr>
      </p:pic>
      <p:sp>
        <p:nvSpPr>
          <p:cNvPr id="3" name="TextBox 2">
            <a:extLst>
              <a:ext uri="{FF2B5EF4-FFF2-40B4-BE49-F238E27FC236}">
                <a16:creationId xmlns:a16="http://schemas.microsoft.com/office/drawing/2014/main" id="{7D1DE3C9-8257-F241-9456-F00BAEF4BA5F}"/>
              </a:ext>
            </a:extLst>
          </p:cNvPr>
          <p:cNvSpPr txBox="1"/>
          <p:nvPr/>
        </p:nvSpPr>
        <p:spPr>
          <a:xfrm>
            <a:off x="186297" y="3436439"/>
            <a:ext cx="5863619" cy="3323987"/>
          </a:xfrm>
          <a:prstGeom prst="rect">
            <a:avLst/>
          </a:prstGeom>
          <a:noFill/>
        </p:spPr>
        <p:txBody>
          <a:bodyPr wrap="square" lIns="0" tIns="0" rIns="0" bIns="0" rtlCol="0">
            <a:spAutoFit/>
          </a:bodyPr>
          <a:lstStyle/>
          <a:p>
            <a:r>
              <a:rPr lang="en-US" sz="2400"/>
              <a:t>100 Gbps direct to Azure</a:t>
            </a:r>
          </a:p>
          <a:p>
            <a:endParaRPr lang="en-US" sz="2400"/>
          </a:p>
          <a:p>
            <a:r>
              <a:rPr lang="en-US" sz="2400"/>
              <a:t>Built for customers with extreme bandwidth needs for massive data ingestion</a:t>
            </a:r>
          </a:p>
          <a:p>
            <a:endParaRPr lang="en-US" sz="2400"/>
          </a:p>
          <a:p>
            <a:r>
              <a:rPr lang="en-US" sz="2400"/>
              <a:t>Flexibility in bandwidth allocation</a:t>
            </a:r>
          </a:p>
          <a:p>
            <a:endParaRPr lang="en-US" sz="2400"/>
          </a:p>
          <a:p>
            <a:r>
              <a:rPr lang="en-US" sz="2400"/>
              <a:t>In-geo and global connectivity</a:t>
            </a:r>
          </a:p>
        </p:txBody>
      </p:sp>
      <p:sp>
        <p:nvSpPr>
          <p:cNvPr id="15" name="TextBox 14">
            <a:extLst>
              <a:ext uri="{FF2B5EF4-FFF2-40B4-BE49-F238E27FC236}">
                <a16:creationId xmlns:a16="http://schemas.microsoft.com/office/drawing/2014/main" id="{C0FA6857-1390-F242-A51B-6B29E88E5CB6}"/>
              </a:ext>
            </a:extLst>
          </p:cNvPr>
          <p:cNvSpPr txBox="1"/>
          <p:nvPr/>
        </p:nvSpPr>
        <p:spPr>
          <a:xfrm rot="2677168">
            <a:off x="10975119" y="266783"/>
            <a:ext cx="1594261" cy="369332"/>
          </a:xfrm>
          <a:prstGeom prst="rect">
            <a:avLst/>
          </a:prstGeom>
          <a:solidFill>
            <a:srgbClr val="7030A0"/>
          </a:solidFill>
        </p:spPr>
        <p:txBody>
          <a:bodyPr wrap="square" rtlCol="0">
            <a:spAutoFit/>
          </a:bodyPr>
          <a:lstStyle/>
          <a:p>
            <a:pPr algn="ctr"/>
            <a:r>
              <a:rPr lang="en-US">
                <a:solidFill>
                  <a:schemeClr val="bg1"/>
                </a:solidFill>
              </a:rPr>
              <a:t>Preview</a:t>
            </a:r>
          </a:p>
        </p:txBody>
      </p:sp>
      <p:sp>
        <p:nvSpPr>
          <p:cNvPr id="6" name="TextBox 5">
            <a:extLst>
              <a:ext uri="{FF2B5EF4-FFF2-40B4-BE49-F238E27FC236}">
                <a16:creationId xmlns:a16="http://schemas.microsoft.com/office/drawing/2014/main" id="{DD7FD185-0411-6641-8F39-133121605EC0}"/>
              </a:ext>
            </a:extLst>
          </p:cNvPr>
          <p:cNvSpPr txBox="1"/>
          <p:nvPr/>
        </p:nvSpPr>
        <p:spPr>
          <a:xfrm>
            <a:off x="186297" y="1163378"/>
            <a:ext cx="2707298" cy="1015663"/>
          </a:xfrm>
          <a:prstGeom prst="rect">
            <a:avLst/>
          </a:prstGeom>
          <a:noFill/>
        </p:spPr>
        <p:txBody>
          <a:bodyPr wrap="square" lIns="0" tIns="0" rIns="0" bIns="0" rtlCol="0">
            <a:spAutoFit/>
          </a:bodyPr>
          <a:lstStyle/>
          <a:p>
            <a:r>
              <a:rPr lang="en-US" sz="6600" b="1">
                <a:solidFill>
                  <a:srgbClr val="F37521"/>
                </a:solidFill>
              </a:rPr>
              <a:t>10X</a:t>
            </a:r>
            <a:endParaRPr lang="en-US" sz="6600">
              <a:solidFill>
                <a:srgbClr val="F37521"/>
              </a:solidFill>
            </a:endParaRPr>
          </a:p>
        </p:txBody>
      </p:sp>
      <p:pic>
        <p:nvPicPr>
          <p:cNvPr id="17" name="Picture 16">
            <a:extLst>
              <a:ext uri="{FF2B5EF4-FFF2-40B4-BE49-F238E27FC236}">
                <a16:creationId xmlns:a16="http://schemas.microsoft.com/office/drawing/2014/main" id="{511CA765-0779-5B4B-B747-814CF15129D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6297" y="318263"/>
            <a:ext cx="823983" cy="431218"/>
          </a:xfrm>
          <a:prstGeom prst="rect">
            <a:avLst/>
          </a:prstGeom>
        </p:spPr>
      </p:pic>
      <p:sp>
        <p:nvSpPr>
          <p:cNvPr id="7" name="TextBox 6">
            <a:extLst>
              <a:ext uri="{FF2B5EF4-FFF2-40B4-BE49-F238E27FC236}">
                <a16:creationId xmlns:a16="http://schemas.microsoft.com/office/drawing/2014/main" id="{541E3755-9FB9-404E-A8DD-39F5F89C7C4A}"/>
              </a:ext>
            </a:extLst>
          </p:cNvPr>
          <p:cNvSpPr txBox="1"/>
          <p:nvPr/>
        </p:nvSpPr>
        <p:spPr>
          <a:xfrm>
            <a:off x="1189281" y="195483"/>
            <a:ext cx="2830024" cy="553998"/>
          </a:xfrm>
          <a:prstGeom prst="rect">
            <a:avLst/>
          </a:prstGeom>
          <a:noFill/>
        </p:spPr>
        <p:txBody>
          <a:bodyPr wrap="square" lIns="0" tIns="0" rIns="0" bIns="0" rtlCol="0">
            <a:spAutoFit/>
          </a:bodyPr>
          <a:lstStyle/>
          <a:p>
            <a:r>
              <a:rPr lang="en-US" sz="3600" b="1">
                <a:latin typeface="+mj-lt"/>
              </a:rPr>
              <a:t>Announcing</a:t>
            </a:r>
            <a:endParaRPr lang="en-US" sz="3600" b="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26061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2804A-0561-4410-909A-D64482484745}"/>
              </a:ext>
            </a:extLst>
          </p:cNvPr>
          <p:cNvPicPr>
            <a:picLocks noChangeAspect="1"/>
          </p:cNvPicPr>
          <p:nvPr/>
        </p:nvPicPr>
        <p:blipFill>
          <a:blip r:embed="rId3"/>
          <a:stretch>
            <a:fillRect/>
          </a:stretch>
        </p:blipFill>
        <p:spPr>
          <a:xfrm>
            <a:off x="4360030" y="353986"/>
            <a:ext cx="7243707" cy="6215734"/>
          </a:xfrm>
          <a:prstGeom prst="rect">
            <a:avLst/>
          </a:prstGeom>
        </p:spPr>
      </p:pic>
      <p:sp>
        <p:nvSpPr>
          <p:cNvPr id="17" name="Title 16"/>
          <p:cNvSpPr>
            <a:spLocks noGrp="1"/>
          </p:cNvSpPr>
          <p:nvPr>
            <p:ph type="title"/>
          </p:nvPr>
        </p:nvSpPr>
        <p:spPr>
          <a:xfrm>
            <a:off x="588263" y="457200"/>
            <a:ext cx="3771767" cy="553998"/>
          </a:xfrm>
        </p:spPr>
        <p:txBody>
          <a:bodyPr/>
          <a:lstStyle/>
          <a:p>
            <a:r>
              <a:rPr lang="en-US" dirty="0"/>
              <a:t>Step 1</a:t>
            </a:r>
          </a:p>
        </p:txBody>
      </p:sp>
      <p:sp>
        <p:nvSpPr>
          <p:cNvPr id="5" name="TextBox 4">
            <a:extLst>
              <a:ext uri="{FF2B5EF4-FFF2-40B4-BE49-F238E27FC236}">
                <a16:creationId xmlns:a16="http://schemas.microsoft.com/office/drawing/2014/main" id="{38D4F3E1-F0B7-4F7D-B9A7-5FA48FD68648}"/>
              </a:ext>
            </a:extLst>
          </p:cNvPr>
          <p:cNvSpPr txBox="1"/>
          <p:nvPr/>
        </p:nvSpPr>
        <p:spPr>
          <a:xfrm>
            <a:off x="588262" y="5023945"/>
            <a:ext cx="4320069"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Browse to Azure Portal</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Review both ER circuits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Wait for Provider Status to change to “Provisioned” before continuing</a:t>
            </a:r>
          </a:p>
        </p:txBody>
      </p:sp>
      <p:sp>
        <p:nvSpPr>
          <p:cNvPr id="6" name="TextBox 5">
            <a:extLst>
              <a:ext uri="{FF2B5EF4-FFF2-40B4-BE49-F238E27FC236}">
                <a16:creationId xmlns:a16="http://schemas.microsoft.com/office/drawing/2014/main" id="{33DC78DA-5F39-4C3B-800F-802242F713DE}"/>
              </a:ext>
            </a:extLst>
          </p:cNvPr>
          <p:cNvSpPr txBox="1"/>
          <p:nvPr/>
        </p:nvSpPr>
        <p:spPr>
          <a:xfrm>
            <a:off x="588261" y="2596152"/>
            <a:ext cx="5591822"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WorkshopStep1.ps1 in PowerShell ISE</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WorkshopStep1.ps1</a:t>
            </a:r>
          </a:p>
        </p:txBody>
      </p:sp>
    </p:spTree>
    <p:extLst>
      <p:ext uri="{BB962C8B-B14F-4D97-AF65-F5344CB8AC3E}">
        <p14:creationId xmlns:p14="http://schemas.microsoft.com/office/powerpoint/2010/main" val="33189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73C7-816E-4868-908A-381D7188FE6A}"/>
              </a:ext>
            </a:extLst>
          </p:cNvPr>
          <p:cNvSpPr>
            <a:spLocks noGrp="1"/>
          </p:cNvSpPr>
          <p:nvPr>
            <p:ph type="title"/>
          </p:nvPr>
        </p:nvSpPr>
        <p:spPr/>
        <p:txBody>
          <a:bodyPr/>
          <a:lstStyle/>
          <a:p>
            <a:r>
              <a:rPr lang="en-US" dirty="0"/>
              <a:t>Hotel </a:t>
            </a:r>
            <a:r>
              <a:rPr lang="en-US" dirty="0" err="1"/>
              <a:t>WiFi</a:t>
            </a:r>
            <a:r>
              <a:rPr lang="en-US" dirty="0"/>
              <a:t> Info</a:t>
            </a:r>
          </a:p>
        </p:txBody>
      </p:sp>
      <p:sp>
        <p:nvSpPr>
          <p:cNvPr id="3" name="TextBox 2">
            <a:extLst>
              <a:ext uri="{FF2B5EF4-FFF2-40B4-BE49-F238E27FC236}">
                <a16:creationId xmlns:a16="http://schemas.microsoft.com/office/drawing/2014/main" id="{5024A22A-2E03-49EE-A8F6-6CAA77ED7C78}"/>
              </a:ext>
            </a:extLst>
          </p:cNvPr>
          <p:cNvSpPr txBox="1"/>
          <p:nvPr/>
        </p:nvSpPr>
        <p:spPr>
          <a:xfrm>
            <a:off x="1824024" y="2429301"/>
            <a:ext cx="6958310" cy="1354217"/>
          </a:xfrm>
          <a:prstGeom prst="rect">
            <a:avLst/>
          </a:prstGeom>
          <a:noFill/>
        </p:spPr>
        <p:txBody>
          <a:bodyPr wrap="square" lIns="0" tIns="0" rIns="0" bIns="0" rtlCol="0">
            <a:spAutoFit/>
          </a:bodyPr>
          <a:lstStyle/>
          <a:p>
            <a:pPr algn="l"/>
            <a:r>
              <a:rPr lang="en-US" sz="4400" dirty="0">
                <a:gradFill>
                  <a:gsLst>
                    <a:gs pos="2917">
                      <a:schemeClr val="tx1"/>
                    </a:gs>
                    <a:gs pos="30000">
                      <a:schemeClr val="tx1"/>
                    </a:gs>
                  </a:gsLst>
                  <a:lin ang="5400000" scaled="0"/>
                </a:gradFill>
              </a:rPr>
              <a:t>SSD ID: MSFTWIFI</a:t>
            </a:r>
          </a:p>
          <a:p>
            <a:pPr algn="l"/>
            <a:r>
              <a:rPr lang="en-US" sz="4400" dirty="0">
                <a:gradFill>
                  <a:gsLst>
                    <a:gs pos="2917">
                      <a:schemeClr val="tx1"/>
                    </a:gs>
                    <a:gs pos="30000">
                      <a:schemeClr val="tx1"/>
                    </a:gs>
                  </a:gsLst>
                  <a:lin ang="5400000" scaled="0"/>
                </a:gradFill>
              </a:rPr>
              <a:t>Pass: Microsoft</a:t>
            </a:r>
          </a:p>
        </p:txBody>
      </p:sp>
    </p:spTree>
    <p:extLst>
      <p:ext uri="{BB962C8B-B14F-4D97-AF65-F5344CB8AC3E}">
        <p14:creationId xmlns:p14="http://schemas.microsoft.com/office/powerpoint/2010/main" val="324278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FB2EB4-E4D9-496B-AE64-31E43D384D69}"/>
              </a:ext>
            </a:extLst>
          </p:cNvPr>
          <p:cNvSpPr/>
          <p:nvPr/>
        </p:nvSpPr>
        <p:spPr bwMode="auto">
          <a:xfrm>
            <a:off x="5986691" y="-219364"/>
            <a:ext cx="6382187" cy="7296727"/>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F7A63650-FFB7-4201-BB7F-8BB10466F0C8}"/>
              </a:ext>
            </a:extLst>
          </p:cNvPr>
          <p:cNvGrpSpPr/>
          <p:nvPr/>
        </p:nvGrpSpPr>
        <p:grpSpPr>
          <a:xfrm>
            <a:off x="5114109" y="1419836"/>
            <a:ext cx="8060440" cy="4018327"/>
            <a:chOff x="-880189" y="461309"/>
            <a:chExt cx="13136010" cy="5469038"/>
          </a:xfrm>
        </p:grpSpPr>
        <p:pic>
          <p:nvPicPr>
            <p:cNvPr id="22" name="Graphic 21">
              <a:extLst>
                <a:ext uri="{FF2B5EF4-FFF2-40B4-BE49-F238E27FC236}">
                  <a16:creationId xmlns:a16="http://schemas.microsoft.com/office/drawing/2014/main" id="{C8E7C1DE-23CC-45DE-8DDF-053E169A1D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84" y="461309"/>
              <a:ext cx="11299239" cy="5469038"/>
            </a:xfrm>
            <a:prstGeom prst="rect">
              <a:avLst/>
            </a:prstGeom>
            <a:effectLst/>
          </p:spPr>
        </p:pic>
        <p:pic>
          <p:nvPicPr>
            <p:cNvPr id="23" name="Graphic 22">
              <a:extLst>
                <a:ext uri="{FF2B5EF4-FFF2-40B4-BE49-F238E27FC236}">
                  <a16:creationId xmlns:a16="http://schemas.microsoft.com/office/drawing/2014/main" id="{A697B77D-4702-47FB-A980-657A69DD0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0189" y="1215266"/>
              <a:ext cx="13136010" cy="4261722"/>
            </a:xfrm>
            <a:prstGeom prst="rect">
              <a:avLst/>
            </a:prstGeom>
          </p:spPr>
        </p:pic>
        <p:grpSp>
          <p:nvGrpSpPr>
            <p:cNvPr id="24" name="Group 23">
              <a:extLst>
                <a:ext uri="{FF2B5EF4-FFF2-40B4-BE49-F238E27FC236}">
                  <a16:creationId xmlns:a16="http://schemas.microsoft.com/office/drawing/2014/main" id="{3423B77E-433C-44FA-8257-803128A1C15E}"/>
                </a:ext>
              </a:extLst>
            </p:cNvPr>
            <p:cNvGrpSpPr/>
            <p:nvPr/>
          </p:nvGrpSpPr>
          <p:grpSpPr>
            <a:xfrm>
              <a:off x="1187452" y="1218603"/>
              <a:ext cx="9729804" cy="4033922"/>
              <a:chOff x="1187452" y="1056558"/>
              <a:chExt cx="9729804" cy="4033922"/>
            </a:xfrm>
            <a:solidFill>
              <a:srgbClr val="FFFFFF"/>
            </a:solidFill>
          </p:grpSpPr>
          <p:sp>
            <p:nvSpPr>
              <p:cNvPr id="25" name="Oval 24">
                <a:extLst>
                  <a:ext uri="{FF2B5EF4-FFF2-40B4-BE49-F238E27FC236}">
                    <a16:creationId xmlns:a16="http://schemas.microsoft.com/office/drawing/2014/main" id="{E037AC86-69AF-453B-ACB4-287727AD1BF7}"/>
                  </a:ext>
                </a:extLst>
              </p:cNvPr>
              <p:cNvSpPr/>
              <p:nvPr/>
            </p:nvSpPr>
            <p:spPr bwMode="auto">
              <a:xfrm>
                <a:off x="1296929" y="156381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C62CB9E9-B4E4-4768-86AB-795F872EE194}"/>
                  </a:ext>
                </a:extLst>
              </p:cNvPr>
              <p:cNvSpPr/>
              <p:nvPr/>
            </p:nvSpPr>
            <p:spPr bwMode="auto">
              <a:xfrm>
                <a:off x="1187452" y="17441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6E7DE7A4-E604-4D27-8BF7-FF326CB38811}"/>
                  </a:ext>
                </a:extLst>
              </p:cNvPr>
              <p:cNvSpPr/>
              <p:nvPr/>
            </p:nvSpPr>
            <p:spPr bwMode="auto">
              <a:xfrm>
                <a:off x="1576210" y="174091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9AA86EDE-2D81-492A-9540-42109B3A7210}"/>
                  </a:ext>
                </a:extLst>
              </p:cNvPr>
              <p:cNvSpPr/>
              <p:nvPr/>
            </p:nvSpPr>
            <p:spPr bwMode="auto">
              <a:xfrm>
                <a:off x="1422507" y="201930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19DAE308-D244-4C90-B35D-8E207D7042CA}"/>
                  </a:ext>
                </a:extLst>
              </p:cNvPr>
              <p:cNvSpPr/>
              <p:nvPr/>
            </p:nvSpPr>
            <p:spPr bwMode="auto">
              <a:xfrm>
                <a:off x="1751524" y="226760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B9E8D71F-4C53-4A19-A2C6-9C3C9C9C300C}"/>
                  </a:ext>
                </a:extLst>
              </p:cNvPr>
              <p:cNvSpPr/>
              <p:nvPr/>
            </p:nvSpPr>
            <p:spPr bwMode="auto">
              <a:xfrm>
                <a:off x="2014816" y="216338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E5DF6CF3-D31F-49C3-A288-7007DD433DB5}"/>
                  </a:ext>
                </a:extLst>
              </p:cNvPr>
              <p:cNvSpPr/>
              <p:nvPr/>
            </p:nvSpPr>
            <p:spPr bwMode="auto">
              <a:xfrm>
                <a:off x="2221477" y="17886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85D92A9C-E67B-4A7A-9698-7C0198D23DEE}"/>
                  </a:ext>
                </a:extLst>
              </p:cNvPr>
              <p:cNvSpPr/>
              <p:nvPr/>
            </p:nvSpPr>
            <p:spPr bwMode="auto">
              <a:xfrm>
                <a:off x="2253024" y="161002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D34EF4DB-C2EF-4312-838F-A3CA250EA56E}"/>
                  </a:ext>
                </a:extLst>
              </p:cNvPr>
              <p:cNvSpPr/>
              <p:nvPr/>
            </p:nvSpPr>
            <p:spPr bwMode="auto">
              <a:xfrm>
                <a:off x="2413173" y="1741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FBA57E39-6330-4065-9622-6CC0A6340268}"/>
                  </a:ext>
                </a:extLst>
              </p:cNvPr>
              <p:cNvSpPr/>
              <p:nvPr/>
            </p:nvSpPr>
            <p:spPr bwMode="auto">
              <a:xfrm>
                <a:off x="2505196" y="204564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F8050604-974F-4762-986F-80782B1857A6}"/>
                  </a:ext>
                </a:extLst>
              </p:cNvPr>
              <p:cNvSpPr/>
              <p:nvPr/>
            </p:nvSpPr>
            <p:spPr bwMode="auto">
              <a:xfrm>
                <a:off x="2697771" y="189414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3F757902-4306-408D-AD22-7995643301B0}"/>
                  </a:ext>
                </a:extLst>
              </p:cNvPr>
              <p:cNvSpPr/>
              <p:nvPr/>
            </p:nvSpPr>
            <p:spPr bwMode="auto">
              <a:xfrm>
                <a:off x="2785720" y="158139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Oval 36">
                <a:extLst>
                  <a:ext uri="{FF2B5EF4-FFF2-40B4-BE49-F238E27FC236}">
                    <a16:creationId xmlns:a16="http://schemas.microsoft.com/office/drawing/2014/main" id="{38BF386C-89E6-4242-9FBE-153D2D38FEC5}"/>
                  </a:ext>
                </a:extLst>
              </p:cNvPr>
              <p:cNvSpPr/>
              <p:nvPr/>
            </p:nvSpPr>
            <p:spPr bwMode="auto">
              <a:xfrm>
                <a:off x="3186363" y="139271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Oval 37">
                <a:extLst>
                  <a:ext uri="{FF2B5EF4-FFF2-40B4-BE49-F238E27FC236}">
                    <a16:creationId xmlns:a16="http://schemas.microsoft.com/office/drawing/2014/main" id="{CEDB39E4-521C-45DE-8830-622EDA6DFD39}"/>
                  </a:ext>
                </a:extLst>
              </p:cNvPr>
              <p:cNvSpPr/>
              <p:nvPr/>
            </p:nvSpPr>
            <p:spPr bwMode="auto">
              <a:xfrm>
                <a:off x="3657299" y="441583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1F6A70F7-8927-4312-AE07-9EA6A2338149}"/>
                  </a:ext>
                </a:extLst>
              </p:cNvPr>
              <p:cNvSpPr/>
              <p:nvPr/>
            </p:nvSpPr>
            <p:spPr bwMode="auto">
              <a:xfrm>
                <a:off x="6171035" y="478434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28CE1EFF-63C1-4D20-89BB-0082AB19D9CD}"/>
                  </a:ext>
                </a:extLst>
              </p:cNvPr>
              <p:cNvSpPr/>
              <p:nvPr/>
            </p:nvSpPr>
            <p:spPr bwMode="auto">
              <a:xfrm>
                <a:off x="6517745" y="44528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98DA14-0889-4070-B087-8E58D4BD8F92}"/>
                  </a:ext>
                </a:extLst>
              </p:cNvPr>
              <p:cNvSpPr/>
              <p:nvPr/>
            </p:nvSpPr>
            <p:spPr bwMode="auto">
              <a:xfrm>
                <a:off x="5227449" y="12338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B27F0098-8C46-454A-9F0B-7600FFBCB9F3}"/>
                  </a:ext>
                </a:extLst>
              </p:cNvPr>
              <p:cNvSpPr/>
              <p:nvPr/>
            </p:nvSpPr>
            <p:spPr bwMode="auto">
              <a:xfrm>
                <a:off x="5369262" y="1299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A0B217E1-53F1-4C0E-A112-990DD0EB38CC}"/>
                  </a:ext>
                </a:extLst>
              </p:cNvPr>
              <p:cNvSpPr/>
              <p:nvPr/>
            </p:nvSpPr>
            <p:spPr bwMode="auto">
              <a:xfrm>
                <a:off x="5524827" y="12641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C4776CB9-B684-4147-ACC0-5D8EBDA360D9}"/>
                  </a:ext>
                </a:extLst>
              </p:cNvPr>
              <p:cNvSpPr/>
              <p:nvPr/>
            </p:nvSpPr>
            <p:spPr bwMode="auto">
              <a:xfrm>
                <a:off x="5558498" y="148921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3F3A964B-59E7-445A-A0FF-B588C8019D25}"/>
                  </a:ext>
                </a:extLst>
              </p:cNvPr>
              <p:cNvSpPr/>
              <p:nvPr/>
            </p:nvSpPr>
            <p:spPr bwMode="auto">
              <a:xfrm>
                <a:off x="5613954" y="16089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91D1EFA0-D090-4CF8-B2E0-508D37BAB8D6}"/>
                  </a:ext>
                </a:extLst>
              </p:cNvPr>
              <p:cNvSpPr/>
              <p:nvPr/>
            </p:nvSpPr>
            <p:spPr bwMode="auto">
              <a:xfrm>
                <a:off x="5668884" y="10990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560F09D6-D18A-435C-9C25-F239EC478586}"/>
                  </a:ext>
                </a:extLst>
              </p:cNvPr>
              <p:cNvSpPr/>
              <p:nvPr/>
            </p:nvSpPr>
            <p:spPr bwMode="auto">
              <a:xfrm>
                <a:off x="5815664" y="10565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3EE22C09-21FA-4F96-B663-E837F52F39C2}"/>
                  </a:ext>
                </a:extLst>
              </p:cNvPr>
              <p:cNvSpPr/>
              <p:nvPr/>
            </p:nvSpPr>
            <p:spPr bwMode="auto">
              <a:xfrm>
                <a:off x="5648077" y="13046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EAEDBCF2-D6D5-4EB5-8E00-DFCAF1FECB67}"/>
                  </a:ext>
                </a:extLst>
              </p:cNvPr>
              <p:cNvSpPr/>
              <p:nvPr/>
            </p:nvSpPr>
            <p:spPr bwMode="auto">
              <a:xfrm>
                <a:off x="5881087" y="13977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3A0ACF2-9958-4E75-8052-5DFDE7B632C9}"/>
                  </a:ext>
                </a:extLst>
              </p:cNvPr>
              <p:cNvSpPr/>
              <p:nvPr/>
            </p:nvSpPr>
            <p:spPr bwMode="auto">
              <a:xfrm>
                <a:off x="5947853" y="128923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F132EE80-360B-40C3-B55B-547BDF044D34}"/>
                  </a:ext>
                </a:extLst>
              </p:cNvPr>
              <p:cNvSpPr/>
              <p:nvPr/>
            </p:nvSpPr>
            <p:spPr bwMode="auto">
              <a:xfrm>
                <a:off x="5830217" y="127050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FF966D70-E5EE-4239-AC12-DF2ECBED0422}"/>
                  </a:ext>
                </a:extLst>
              </p:cNvPr>
              <p:cNvSpPr/>
              <p:nvPr/>
            </p:nvSpPr>
            <p:spPr bwMode="auto">
              <a:xfrm>
                <a:off x="5747427" y="13867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4654C2ED-AFEA-4B1A-9918-7A22EDE03939}"/>
                  </a:ext>
                </a:extLst>
              </p:cNvPr>
              <p:cNvSpPr/>
              <p:nvPr/>
            </p:nvSpPr>
            <p:spPr bwMode="auto">
              <a:xfrm>
                <a:off x="5689999" y="15065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9DF3E0F8-3CC8-466C-AB54-2B0272ED88D4}"/>
                  </a:ext>
                </a:extLst>
              </p:cNvPr>
              <p:cNvSpPr/>
              <p:nvPr/>
            </p:nvSpPr>
            <p:spPr bwMode="auto">
              <a:xfrm>
                <a:off x="5825176" y="15140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7944D1FA-F174-4188-A7DC-993D5A1C7CD1}"/>
                  </a:ext>
                </a:extLst>
              </p:cNvPr>
              <p:cNvSpPr/>
              <p:nvPr/>
            </p:nvSpPr>
            <p:spPr bwMode="auto">
              <a:xfrm>
                <a:off x="7390169" y="246527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B6C5111B-B7D9-4C4C-B085-E431C63EFE87}"/>
                  </a:ext>
                </a:extLst>
              </p:cNvPr>
              <p:cNvSpPr/>
              <p:nvPr/>
            </p:nvSpPr>
            <p:spPr bwMode="auto">
              <a:xfrm>
                <a:off x="7519995" y="241836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6DECEE7D-6CB8-49F5-A2FB-5A5606DF23DC}"/>
                  </a:ext>
                </a:extLst>
              </p:cNvPr>
              <p:cNvSpPr/>
              <p:nvPr/>
            </p:nvSpPr>
            <p:spPr bwMode="auto">
              <a:xfrm>
                <a:off x="8178676" y="255895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812FDA70-5456-40E1-B875-9DA70D95FF64}"/>
                  </a:ext>
                </a:extLst>
              </p:cNvPr>
              <p:cNvSpPr/>
              <p:nvPr/>
            </p:nvSpPr>
            <p:spPr bwMode="auto">
              <a:xfrm>
                <a:off x="8285974" y="264736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Oval 70">
                <a:extLst>
                  <a:ext uri="{FF2B5EF4-FFF2-40B4-BE49-F238E27FC236}">
                    <a16:creationId xmlns:a16="http://schemas.microsoft.com/office/drawing/2014/main" id="{320346DB-0D45-46BE-BA01-C873B8490C82}"/>
                  </a:ext>
                </a:extLst>
              </p:cNvPr>
              <p:cNvSpPr/>
              <p:nvPr/>
            </p:nvSpPr>
            <p:spPr bwMode="auto">
              <a:xfrm>
                <a:off x="8426198" y="292018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Oval 71">
                <a:extLst>
                  <a:ext uri="{FF2B5EF4-FFF2-40B4-BE49-F238E27FC236}">
                    <a16:creationId xmlns:a16="http://schemas.microsoft.com/office/drawing/2014/main" id="{8E31FC6C-AB7E-4E1E-9AF8-CBB5542D99EE}"/>
                  </a:ext>
                </a:extLst>
              </p:cNvPr>
              <p:cNvSpPr/>
              <p:nvPr/>
            </p:nvSpPr>
            <p:spPr bwMode="auto">
              <a:xfrm>
                <a:off x="9314237" y="323694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100C30E2-6782-4ABC-88DE-8D5BE8DE160D}"/>
                  </a:ext>
                </a:extLst>
              </p:cNvPr>
              <p:cNvSpPr/>
              <p:nvPr/>
            </p:nvSpPr>
            <p:spPr bwMode="auto">
              <a:xfrm>
                <a:off x="9628811" y="245653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4" name="Oval 73">
                <a:extLst>
                  <a:ext uri="{FF2B5EF4-FFF2-40B4-BE49-F238E27FC236}">
                    <a16:creationId xmlns:a16="http://schemas.microsoft.com/office/drawing/2014/main" id="{BEFBEC62-FA27-4C12-8803-744B46A03524}"/>
                  </a:ext>
                </a:extLst>
              </p:cNvPr>
              <p:cNvSpPr/>
              <p:nvPr/>
            </p:nvSpPr>
            <p:spPr bwMode="auto">
              <a:xfrm>
                <a:off x="9819836" y="221459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5" name="Oval 74">
                <a:extLst>
                  <a:ext uri="{FF2B5EF4-FFF2-40B4-BE49-F238E27FC236}">
                    <a16:creationId xmlns:a16="http://schemas.microsoft.com/office/drawing/2014/main" id="{FE1C37B8-CA09-4C14-874B-85991A1B237E}"/>
                  </a:ext>
                </a:extLst>
              </p:cNvPr>
              <p:cNvSpPr/>
              <p:nvPr/>
            </p:nvSpPr>
            <p:spPr bwMode="auto">
              <a:xfrm>
                <a:off x="9465811" y="172567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462AFB8-ED00-458D-832F-52E9140C7E25}"/>
                  </a:ext>
                </a:extLst>
              </p:cNvPr>
              <p:cNvSpPr/>
              <p:nvPr/>
            </p:nvSpPr>
            <p:spPr bwMode="auto">
              <a:xfrm>
                <a:off x="9903578" y="18593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7" name="Oval 76">
                <a:extLst>
                  <a:ext uri="{FF2B5EF4-FFF2-40B4-BE49-F238E27FC236}">
                    <a16:creationId xmlns:a16="http://schemas.microsoft.com/office/drawing/2014/main" id="{71AFDD80-D946-4960-9712-9CDADF44940D}"/>
                  </a:ext>
                </a:extLst>
              </p:cNvPr>
              <p:cNvSpPr/>
              <p:nvPr/>
            </p:nvSpPr>
            <p:spPr bwMode="auto">
              <a:xfrm>
                <a:off x="10041285" y="192001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8" name="Oval 77">
                <a:extLst>
                  <a:ext uri="{FF2B5EF4-FFF2-40B4-BE49-F238E27FC236}">
                    <a16:creationId xmlns:a16="http://schemas.microsoft.com/office/drawing/2014/main" id="{666F3033-C641-481D-A195-3D4A4FA59305}"/>
                  </a:ext>
                </a:extLst>
              </p:cNvPr>
              <p:cNvSpPr/>
              <p:nvPr/>
            </p:nvSpPr>
            <p:spPr bwMode="auto">
              <a:xfrm>
                <a:off x="10293163" y="198334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FB2FA558-4C3E-4F3A-A064-8E348AF777F5}"/>
                  </a:ext>
                </a:extLst>
              </p:cNvPr>
              <p:cNvSpPr/>
              <p:nvPr/>
            </p:nvSpPr>
            <p:spPr bwMode="auto">
              <a:xfrm>
                <a:off x="10438392" y="194832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69711047-71DD-4094-B665-3694C83DDA25}"/>
                  </a:ext>
                </a:extLst>
              </p:cNvPr>
              <p:cNvSpPr/>
              <p:nvPr/>
            </p:nvSpPr>
            <p:spPr bwMode="auto">
              <a:xfrm>
                <a:off x="10590913" y="49880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A1DBA422-0ACA-4410-B2F0-61C6A52E9CA6}"/>
                  </a:ext>
                </a:extLst>
              </p:cNvPr>
              <p:cNvSpPr/>
              <p:nvPr/>
            </p:nvSpPr>
            <p:spPr bwMode="auto">
              <a:xfrm>
                <a:off x="10730191" y="459257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157363AF-6836-4F15-96B9-06C826A24FEC}"/>
                  </a:ext>
                </a:extLst>
              </p:cNvPr>
              <p:cNvSpPr/>
              <p:nvPr/>
            </p:nvSpPr>
            <p:spPr bwMode="auto">
              <a:xfrm>
                <a:off x="10814834" y="48944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231900" y="1200112"/>
            <a:ext cx="5580862" cy="5459956"/>
          </a:xfrm>
        </p:spPr>
        <p:txBody>
          <a:bodyPr/>
          <a:lstStyle/>
          <a:p>
            <a:pPr marL="0" indent="0">
              <a:buNone/>
            </a:pPr>
            <a:r>
              <a:rPr lang="en-US" sz="2400" b="1" dirty="0">
                <a:solidFill>
                  <a:srgbClr val="F37521"/>
                </a:solidFill>
              </a:rPr>
              <a:t>Deploy global site-to-site connectivity using the Microsoft global network</a:t>
            </a:r>
          </a:p>
          <a:p>
            <a:pPr marL="195263" lvl="1" indent="0">
              <a:buNone/>
            </a:pPr>
            <a:r>
              <a:rPr lang="en-US" sz="2200" dirty="0"/>
              <a:t>On-demand connectivity between your sites using existing ExpressRoute circuits</a:t>
            </a:r>
          </a:p>
          <a:p>
            <a:pPr marL="195263" lvl="1" indent="0">
              <a:buNone/>
            </a:pPr>
            <a:r>
              <a:rPr lang="en-US" sz="2200" dirty="0"/>
              <a:t>Complements your service provider’s WAN solution</a:t>
            </a:r>
          </a:p>
          <a:p>
            <a:pPr marL="195263" lvl="1" indent="0">
              <a:buNone/>
            </a:pPr>
            <a:r>
              <a:rPr lang="en-US" sz="2200" dirty="0"/>
              <a:t>Traffic stays on Microsoft’s global network</a:t>
            </a:r>
          </a:p>
          <a:p>
            <a:pPr marL="0" indent="0">
              <a:buNone/>
            </a:pPr>
            <a:endParaRPr lang="en-US" sz="2400" dirty="0"/>
          </a:p>
          <a:p>
            <a:pPr marL="0" indent="0">
              <a:buNone/>
            </a:pPr>
            <a:r>
              <a:rPr lang="en-US" sz="2400" dirty="0"/>
              <a:t>Available in Public Cloud</a:t>
            </a:r>
          </a:p>
          <a:p>
            <a:pPr marL="195263" lvl="1" indent="0">
              <a:buNone/>
            </a:pPr>
            <a:r>
              <a:rPr lang="en-US" sz="2200" dirty="0">
                <a:solidFill>
                  <a:srgbClr val="F37521"/>
                </a:solidFill>
              </a:rPr>
              <a:t>U.S., U.K., Hong Kong, Ireland, Netherlands, Japan</a:t>
            </a:r>
          </a:p>
          <a:p>
            <a:pPr marL="195263" lvl="1" indent="0">
              <a:buNone/>
            </a:pPr>
            <a:r>
              <a:rPr lang="en-US" sz="2200" i="1" dirty="0">
                <a:solidFill>
                  <a:srgbClr val="F37521"/>
                </a:solidFill>
              </a:rPr>
              <a:t>Australia, Singapore and Korea coming soon</a:t>
            </a:r>
            <a:endParaRPr lang="en-US" sz="2200" dirty="0">
              <a:solidFill>
                <a:srgbClr val="F37521"/>
              </a:solidFill>
              <a:latin typeface="Segoe UI Semilight" panose="020B0402040204020203" pitchFamily="34" charset="0"/>
              <a:cs typeface="Segoe UI Semilight" panose="020B0402040204020203" pitchFamily="34" charset="0"/>
            </a:endParaRPr>
          </a:p>
          <a:p>
            <a:pPr marL="0" indent="0">
              <a:buNone/>
            </a:pPr>
            <a:r>
              <a:rPr lang="en-US" sz="2400" dirty="0"/>
              <a:t>Available in US Government Cloud</a:t>
            </a:r>
            <a:endParaRPr lang="en-US" sz="2400" dirty="0">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543C12E5-2A1B-42CB-B032-95102816C2B9}"/>
              </a:ext>
            </a:extLst>
          </p:cNvPr>
          <p:cNvSpPr>
            <a:spLocks noGrp="1"/>
          </p:cNvSpPr>
          <p:nvPr>
            <p:ph type="title"/>
          </p:nvPr>
        </p:nvSpPr>
        <p:spPr>
          <a:xfrm>
            <a:off x="1071140" y="278399"/>
            <a:ext cx="11018520" cy="492443"/>
          </a:xfrm>
        </p:spPr>
        <p:txBody>
          <a:bodyPr/>
          <a:lstStyle/>
          <a:p>
            <a:r>
              <a:rPr lang="en-US" sz="3200" b="0" dirty="0"/>
              <a:t>ExpressRoute Global Reach</a:t>
            </a:r>
          </a:p>
        </p:txBody>
      </p:sp>
      <p:cxnSp>
        <p:nvCxnSpPr>
          <p:cNvPr id="8" name="Straight Connector 7">
            <a:extLst>
              <a:ext uri="{FF2B5EF4-FFF2-40B4-BE49-F238E27FC236}">
                <a16:creationId xmlns:a16="http://schemas.microsoft.com/office/drawing/2014/main" id="{75B52D9F-EF51-49EA-A340-A644F0ECBC3C}"/>
              </a:ext>
            </a:extLst>
          </p:cNvPr>
          <p:cNvCxnSpPr>
            <a:cxnSpLocks/>
            <a:endCxn id="26" idx="4"/>
          </p:cNvCxnSpPr>
          <p:nvPr/>
        </p:nvCxnSpPr>
        <p:spPr>
          <a:xfrm flipH="1">
            <a:off x="6414267" y="2166424"/>
            <a:ext cx="2557999" cy="390296"/>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23D539D-E35E-4400-BBEE-DFCF7875B4DF}"/>
              </a:ext>
            </a:extLst>
          </p:cNvPr>
          <p:cNvCxnSpPr>
            <a:cxnSpLocks/>
          </p:cNvCxnSpPr>
          <p:nvPr/>
        </p:nvCxnSpPr>
        <p:spPr>
          <a:xfrm flipH="1" flipV="1">
            <a:off x="9036209" y="2166424"/>
            <a:ext cx="2552830" cy="84947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5CDC5F-5724-493A-BC02-108B9D30A0E9}"/>
              </a:ext>
            </a:extLst>
          </p:cNvPr>
          <p:cNvCxnSpPr>
            <a:cxnSpLocks/>
            <a:endCxn id="26" idx="4"/>
          </p:cNvCxnSpPr>
          <p:nvPr/>
        </p:nvCxnSpPr>
        <p:spPr>
          <a:xfrm flipH="1" flipV="1">
            <a:off x="6414267" y="2556720"/>
            <a:ext cx="5120193" cy="485782"/>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0813E80-7E3B-4DDB-A5AA-CFCE5D64D107}"/>
              </a:ext>
            </a:extLst>
          </p:cNvPr>
          <p:cNvSpPr txBox="1"/>
          <p:nvPr/>
        </p:nvSpPr>
        <p:spPr>
          <a:xfrm rot="2862048">
            <a:off x="11067077" y="123803"/>
            <a:ext cx="1594261" cy="369332"/>
          </a:xfrm>
          <a:prstGeom prst="rect">
            <a:avLst/>
          </a:prstGeom>
          <a:solidFill>
            <a:srgbClr val="7030A0"/>
          </a:solidFill>
        </p:spPr>
        <p:txBody>
          <a:bodyPr wrap="square" rtlCol="0">
            <a:spAutoFit/>
          </a:bodyPr>
          <a:lstStyle/>
          <a:p>
            <a:pPr algn="ctr"/>
            <a:r>
              <a:rPr lang="en-US">
                <a:solidFill>
                  <a:schemeClr val="bg1"/>
                </a:solidFill>
              </a:rPr>
              <a:t>Preview</a:t>
            </a:r>
          </a:p>
        </p:txBody>
      </p:sp>
      <p:pic>
        <p:nvPicPr>
          <p:cNvPr id="85" name="Picture 84">
            <a:extLst>
              <a:ext uri="{FF2B5EF4-FFF2-40B4-BE49-F238E27FC236}">
                <a16:creationId xmlns:a16="http://schemas.microsoft.com/office/drawing/2014/main" id="{A844402D-8BD2-5E4E-9F00-A021980BC72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cxnSp>
        <p:nvCxnSpPr>
          <p:cNvPr id="86" name="Straight Connector 85">
            <a:extLst>
              <a:ext uri="{FF2B5EF4-FFF2-40B4-BE49-F238E27FC236}">
                <a16:creationId xmlns:a16="http://schemas.microsoft.com/office/drawing/2014/main" id="{F5CE1B21-E147-41C9-B19D-0AD015050605}"/>
              </a:ext>
            </a:extLst>
          </p:cNvPr>
          <p:cNvCxnSpPr>
            <a:cxnSpLocks/>
            <a:endCxn id="26" idx="4"/>
          </p:cNvCxnSpPr>
          <p:nvPr/>
        </p:nvCxnSpPr>
        <p:spPr>
          <a:xfrm flipV="1">
            <a:off x="5986691" y="2556720"/>
            <a:ext cx="427576" cy="938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F3D8DF8-5DF5-4347-B4E1-32039FC08EE3}"/>
              </a:ext>
            </a:extLst>
          </p:cNvPr>
          <p:cNvCxnSpPr>
            <a:cxnSpLocks/>
          </p:cNvCxnSpPr>
          <p:nvPr/>
        </p:nvCxnSpPr>
        <p:spPr>
          <a:xfrm flipV="1">
            <a:off x="11586059" y="3004873"/>
            <a:ext cx="799928" cy="53377"/>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57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0F087D67-7B3D-464E-883C-75F925CB66E0}"/>
              </a:ext>
            </a:extLst>
          </p:cNvPr>
          <p:cNvSpPr txBox="1">
            <a:spLocks/>
          </p:cNvSpPr>
          <p:nvPr/>
        </p:nvSpPr>
        <p:spPr>
          <a:xfrm>
            <a:off x="361039" y="287480"/>
            <a:ext cx="6915502"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ExpressRoute – Global Reach</a:t>
            </a:r>
          </a:p>
        </p:txBody>
      </p:sp>
      <p:sp>
        <p:nvSpPr>
          <p:cNvPr id="63" name="Rectangle 62">
            <a:extLst>
              <a:ext uri="{FF2B5EF4-FFF2-40B4-BE49-F238E27FC236}">
                <a16:creationId xmlns:a16="http://schemas.microsoft.com/office/drawing/2014/main" id="{936D3CB7-DD7A-459B-9A99-A9EC75FB74A6}"/>
              </a:ext>
            </a:extLst>
          </p:cNvPr>
          <p:cNvSpPr/>
          <p:nvPr/>
        </p:nvSpPr>
        <p:spPr bwMode="auto">
          <a:xfrm rot="2812847">
            <a:off x="10613468" y="259587"/>
            <a:ext cx="2171941" cy="609784"/>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Preview</a:t>
            </a:r>
          </a:p>
        </p:txBody>
      </p:sp>
      <p:pic>
        <p:nvPicPr>
          <p:cNvPr id="171" name="Picture 170">
            <a:extLst>
              <a:ext uri="{FF2B5EF4-FFF2-40B4-BE49-F238E27FC236}">
                <a16:creationId xmlns:a16="http://schemas.microsoft.com/office/drawing/2014/main" id="{6D99CD19-6367-4763-B581-0D343E6EE17A}"/>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3294697" y="1185105"/>
            <a:ext cx="5602605" cy="5438140"/>
          </a:xfrm>
          <a:prstGeom prst="rect">
            <a:avLst/>
          </a:prstGeom>
          <a:noFill/>
        </p:spPr>
      </p:pic>
    </p:spTree>
    <p:extLst>
      <p:ext uri="{BB962C8B-B14F-4D97-AF65-F5344CB8AC3E}">
        <p14:creationId xmlns:p14="http://schemas.microsoft.com/office/powerpoint/2010/main" val="207464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B1E0B3-BE9E-4DDC-944C-B989EFD1443D}"/>
              </a:ext>
            </a:extLst>
          </p:cNvPr>
          <p:cNvPicPr>
            <a:picLocks noChangeAspect="1"/>
          </p:cNvPicPr>
          <p:nvPr/>
        </p:nvPicPr>
        <p:blipFill>
          <a:blip r:embed="rId3"/>
          <a:stretch>
            <a:fillRect/>
          </a:stretch>
        </p:blipFill>
        <p:spPr>
          <a:xfrm>
            <a:off x="4360030" y="352663"/>
            <a:ext cx="7243707" cy="6215734"/>
          </a:xfrm>
          <a:prstGeom prst="rect">
            <a:avLst/>
          </a:prstGeom>
        </p:spPr>
      </p:pic>
      <p:sp>
        <p:nvSpPr>
          <p:cNvPr id="17" name="Title 16"/>
          <p:cNvSpPr>
            <a:spLocks noGrp="1"/>
          </p:cNvSpPr>
          <p:nvPr>
            <p:ph type="title"/>
          </p:nvPr>
        </p:nvSpPr>
        <p:spPr>
          <a:xfrm>
            <a:off x="588263" y="457200"/>
            <a:ext cx="3771767" cy="769441"/>
          </a:xfrm>
        </p:spPr>
        <p:txBody>
          <a:bodyPr/>
          <a:lstStyle/>
          <a:p>
            <a:r>
              <a:rPr lang="en-US" dirty="0"/>
              <a:t>Step 2</a:t>
            </a:r>
            <a:br>
              <a:rPr lang="en-US" dirty="0"/>
            </a:br>
            <a:r>
              <a:rPr lang="en-US" sz="1400" dirty="0"/>
              <a:t>(15 minutes)</a:t>
            </a:r>
          </a:p>
        </p:txBody>
      </p:sp>
      <p:sp>
        <p:nvSpPr>
          <p:cNvPr id="6" name="TextBox 5">
            <a:extLst>
              <a:ext uri="{FF2B5EF4-FFF2-40B4-BE49-F238E27FC236}">
                <a16:creationId xmlns:a16="http://schemas.microsoft.com/office/drawing/2014/main" id="{D599D7F6-B479-4677-9068-35C59E9CE93B}"/>
              </a:ext>
            </a:extLst>
          </p:cNvPr>
          <p:cNvSpPr txBox="1"/>
          <p:nvPr/>
        </p:nvSpPr>
        <p:spPr>
          <a:xfrm>
            <a:off x="588261" y="2248130"/>
            <a:ext cx="3771767"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WorkshopStep2.ps1 in PowerShell ISE</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WorkshopStep2.ps1</a:t>
            </a:r>
          </a:p>
        </p:txBody>
      </p:sp>
    </p:spTree>
    <p:extLst>
      <p:ext uri="{BB962C8B-B14F-4D97-AF65-F5344CB8AC3E}">
        <p14:creationId xmlns:p14="http://schemas.microsoft.com/office/powerpoint/2010/main" val="22166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B1E0B3-BE9E-4DDC-944C-B989EFD1443D}"/>
              </a:ext>
            </a:extLst>
          </p:cNvPr>
          <p:cNvPicPr>
            <a:picLocks noChangeAspect="1"/>
          </p:cNvPicPr>
          <p:nvPr/>
        </p:nvPicPr>
        <p:blipFill>
          <a:blip r:embed="rId3"/>
          <a:stretch>
            <a:fillRect/>
          </a:stretch>
        </p:blipFill>
        <p:spPr>
          <a:xfrm>
            <a:off x="4360030" y="352663"/>
            <a:ext cx="7243707" cy="6215734"/>
          </a:xfrm>
          <a:prstGeom prst="rect">
            <a:avLst/>
          </a:prstGeom>
        </p:spPr>
      </p:pic>
      <p:sp>
        <p:nvSpPr>
          <p:cNvPr id="17" name="Title 16"/>
          <p:cNvSpPr>
            <a:spLocks noGrp="1"/>
          </p:cNvSpPr>
          <p:nvPr>
            <p:ph type="title"/>
          </p:nvPr>
        </p:nvSpPr>
        <p:spPr>
          <a:xfrm>
            <a:off x="588263" y="457200"/>
            <a:ext cx="3771767" cy="553998"/>
          </a:xfrm>
        </p:spPr>
        <p:txBody>
          <a:bodyPr/>
          <a:lstStyle/>
          <a:p>
            <a:r>
              <a:rPr lang="en-US" dirty="0"/>
              <a:t>Step 2</a:t>
            </a:r>
          </a:p>
        </p:txBody>
      </p:sp>
      <p:sp>
        <p:nvSpPr>
          <p:cNvPr id="5" name="TextBox 4">
            <a:extLst>
              <a:ext uri="{FF2B5EF4-FFF2-40B4-BE49-F238E27FC236}">
                <a16:creationId xmlns:a16="http://schemas.microsoft.com/office/drawing/2014/main" id="{919A114E-ED63-4FA6-A8E9-2D806E60E588}"/>
              </a:ext>
            </a:extLst>
          </p:cNvPr>
          <p:cNvSpPr txBox="1"/>
          <p:nvPr/>
        </p:nvSpPr>
        <p:spPr>
          <a:xfrm>
            <a:off x="588262" y="5023945"/>
            <a:ext cx="6075297"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From the Ops Desktop, ping File Server in Seattle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From the Ops Desktop, use file explorer to view remote file at \\10.3.xx.10\WebShare</a:t>
            </a:r>
          </a:p>
        </p:txBody>
      </p:sp>
      <p:sp>
        <p:nvSpPr>
          <p:cNvPr id="6" name="TextBox 5">
            <a:extLst>
              <a:ext uri="{FF2B5EF4-FFF2-40B4-BE49-F238E27FC236}">
                <a16:creationId xmlns:a16="http://schemas.microsoft.com/office/drawing/2014/main" id="{D599D7F6-B479-4677-9068-35C59E9CE93B}"/>
              </a:ext>
            </a:extLst>
          </p:cNvPr>
          <p:cNvSpPr txBox="1"/>
          <p:nvPr/>
        </p:nvSpPr>
        <p:spPr>
          <a:xfrm>
            <a:off x="588261" y="2248130"/>
            <a:ext cx="3771767"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WorkshopStep2.ps1 in PowerShell ISE</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WorkshopStep2.ps1</a:t>
            </a:r>
          </a:p>
        </p:txBody>
      </p:sp>
    </p:spTree>
    <p:extLst>
      <p:ext uri="{BB962C8B-B14F-4D97-AF65-F5344CB8AC3E}">
        <p14:creationId xmlns:p14="http://schemas.microsoft.com/office/powerpoint/2010/main" val="385337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3771767" cy="769441"/>
          </a:xfrm>
        </p:spPr>
        <p:txBody>
          <a:bodyPr/>
          <a:lstStyle/>
          <a:p>
            <a:r>
              <a:rPr lang="en-US" dirty="0"/>
              <a:t>Step 3</a:t>
            </a:r>
            <a:br>
              <a:rPr lang="en-US" dirty="0"/>
            </a:br>
            <a:r>
              <a:rPr lang="en-US" sz="1400" dirty="0"/>
              <a:t>(50 minutes)</a:t>
            </a:r>
          </a:p>
        </p:txBody>
      </p:sp>
      <p:pic>
        <p:nvPicPr>
          <p:cNvPr id="4" name="Picture 3">
            <a:extLst>
              <a:ext uri="{FF2B5EF4-FFF2-40B4-BE49-F238E27FC236}">
                <a16:creationId xmlns:a16="http://schemas.microsoft.com/office/drawing/2014/main" id="{B0335CEF-A039-450D-A233-52E7886C8496}"/>
              </a:ext>
            </a:extLst>
          </p:cNvPr>
          <p:cNvPicPr>
            <a:picLocks noChangeAspect="1"/>
          </p:cNvPicPr>
          <p:nvPr/>
        </p:nvPicPr>
        <p:blipFill>
          <a:blip r:embed="rId3"/>
          <a:stretch>
            <a:fillRect/>
          </a:stretch>
        </p:blipFill>
        <p:spPr>
          <a:xfrm>
            <a:off x="4360030" y="357604"/>
            <a:ext cx="7243707" cy="6215734"/>
          </a:xfrm>
          <a:prstGeom prst="rect">
            <a:avLst/>
          </a:prstGeom>
        </p:spPr>
      </p:pic>
      <p:sp>
        <p:nvSpPr>
          <p:cNvPr id="7" name="TextBox 6">
            <a:extLst>
              <a:ext uri="{FF2B5EF4-FFF2-40B4-BE49-F238E27FC236}">
                <a16:creationId xmlns:a16="http://schemas.microsoft.com/office/drawing/2014/main" id="{A008CB2C-5F0E-4254-BD4C-F5D8A985861D}"/>
              </a:ext>
            </a:extLst>
          </p:cNvPr>
          <p:cNvSpPr txBox="1"/>
          <p:nvPr/>
        </p:nvSpPr>
        <p:spPr>
          <a:xfrm>
            <a:off x="588261" y="2248130"/>
            <a:ext cx="3771767"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WorkshopStep3.ps1 in PowerShell ISE</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WorkshopStep3.ps1</a:t>
            </a:r>
          </a:p>
        </p:txBody>
      </p:sp>
    </p:spTree>
    <p:extLst>
      <p:ext uri="{BB962C8B-B14F-4D97-AF65-F5344CB8AC3E}">
        <p14:creationId xmlns:p14="http://schemas.microsoft.com/office/powerpoint/2010/main" val="148595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23" y="1486747"/>
            <a:ext cx="10822956" cy="4934478"/>
          </a:xfrm>
          <a:prstGeom prst="rect">
            <a:avLst/>
          </a:prstGeom>
          <a:noFill/>
          <a:ln>
            <a:noFill/>
          </a:ln>
        </p:spPr>
      </p:pic>
      <p:sp>
        <p:nvSpPr>
          <p:cNvPr id="3" name="Title 2"/>
          <p:cNvSpPr>
            <a:spLocks noGrp="1"/>
          </p:cNvSpPr>
          <p:nvPr>
            <p:ph type="title"/>
          </p:nvPr>
        </p:nvSpPr>
        <p:spPr/>
        <p:txBody>
          <a:bodyPr/>
          <a:lstStyle/>
          <a:p>
            <a:r>
              <a:rPr lang="en-US" dirty="0"/>
              <a:t>Visualizing layers of security</a:t>
            </a:r>
          </a:p>
        </p:txBody>
      </p:sp>
    </p:spTree>
    <p:extLst>
      <p:ext uri="{BB962C8B-B14F-4D97-AF65-F5344CB8AC3E}">
        <p14:creationId xmlns:p14="http://schemas.microsoft.com/office/powerpoint/2010/main" val="18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3DAF7F4-AE15-094A-B698-A2ECB3C4F74B}"/>
              </a:ext>
            </a:extLst>
          </p:cNvPr>
          <p:cNvSpPr/>
          <p:nvPr/>
        </p:nvSpPr>
        <p:spPr bwMode="auto">
          <a:xfrm>
            <a:off x="94892" y="1176527"/>
            <a:ext cx="6252896" cy="2012065"/>
          </a:xfrm>
          <a:prstGeom prst="roundRect">
            <a:avLst>
              <a:gd name="adj" fmla="val 1041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6222263" cy="553998"/>
          </a:xfrm>
        </p:spPr>
        <p:txBody>
          <a:bodyPr/>
          <a:lstStyle/>
          <a:p>
            <a:r>
              <a:rPr lang="en-US" dirty="0"/>
              <a:t>Azure DDoS Protection</a:t>
            </a:r>
          </a:p>
        </p:txBody>
      </p:sp>
      <p:sp>
        <p:nvSpPr>
          <p:cNvPr id="35" name="TextBox 34">
            <a:extLst>
              <a:ext uri="{FF2B5EF4-FFF2-40B4-BE49-F238E27FC236}">
                <a16:creationId xmlns:a16="http://schemas.microsoft.com/office/drawing/2014/main" id="{838BE02A-C520-469E-BFF2-C38ACABC5A2D}"/>
              </a:ext>
            </a:extLst>
          </p:cNvPr>
          <p:cNvSpPr txBox="1"/>
          <p:nvPr/>
        </p:nvSpPr>
        <p:spPr>
          <a:xfrm>
            <a:off x="94894" y="1237088"/>
            <a:ext cx="6252897" cy="5491081"/>
          </a:xfrm>
          <a:prstGeom prst="rect">
            <a:avLst/>
          </a:prstGeom>
          <a:noFill/>
        </p:spPr>
        <p:txBody>
          <a:bodyPr wrap="square" lIns="179285" tIns="143428" rIns="179285" bIns="143428" rtlCol="0">
            <a:spAutoFit/>
          </a:bodyPr>
          <a:lstStyle/>
          <a:p>
            <a:pPr defTabSz="932742">
              <a:spcBef>
                <a:spcPts val="600"/>
              </a:spcBef>
              <a:buSzPct val="90000"/>
            </a:pPr>
            <a:r>
              <a:rPr lang="en-US" sz="1800" b="1" dirty="0"/>
              <a:t>Simple to provision </a:t>
            </a:r>
            <a:r>
              <a:rPr lang="en-US" sz="1600" dirty="0"/>
              <a:t>for all your virtual network resources</a:t>
            </a:r>
            <a:endParaRPr lang="en-US" sz="1600" b="1" dirty="0"/>
          </a:p>
          <a:p>
            <a:pPr defTabSz="932742">
              <a:spcBef>
                <a:spcPts val="600"/>
              </a:spcBef>
              <a:buSzPct val="90000"/>
            </a:pPr>
            <a:r>
              <a:rPr lang="en-US" sz="1800" b="1" dirty="0"/>
              <a:t>Always on monitoring </a:t>
            </a:r>
            <a:r>
              <a:rPr lang="en-US" sz="1600" dirty="0"/>
              <a:t>with near real time telemetry and alerting </a:t>
            </a:r>
          </a:p>
          <a:p>
            <a:pPr defTabSz="932742">
              <a:spcBef>
                <a:spcPts val="600"/>
              </a:spcBef>
              <a:buSzPct val="90000"/>
            </a:pPr>
            <a:r>
              <a:rPr lang="en-US" sz="1800" b="1" dirty="0"/>
              <a:t>Automatic</a:t>
            </a:r>
            <a:r>
              <a:rPr lang="en-US" sz="1600" dirty="0"/>
              <a:t> network layer attack </a:t>
            </a:r>
            <a:r>
              <a:rPr lang="en-US" sz="1600" dirty="0">
                <a:gradFill>
                  <a:gsLst>
                    <a:gs pos="1250">
                      <a:schemeClr val="tx1"/>
                    </a:gs>
                    <a:gs pos="100000">
                      <a:schemeClr val="tx1"/>
                    </a:gs>
                  </a:gsLst>
                  <a:lin ang="5400000" scaled="0"/>
                </a:gradFill>
                <a:cs typeface="Segoe UI Semilight" panose="020B0402040204020203" pitchFamily="34" charset="0"/>
              </a:rPr>
              <a:t>mitigation</a:t>
            </a:r>
          </a:p>
          <a:p>
            <a:pPr defTabSz="932742">
              <a:spcBef>
                <a:spcPts val="600"/>
              </a:spcBef>
              <a:buSzPct val="90000"/>
            </a:pPr>
            <a:r>
              <a:rPr lang="en-US" sz="1800" b="1" dirty="0">
                <a:gradFill>
                  <a:gsLst>
                    <a:gs pos="1250">
                      <a:schemeClr val="tx1"/>
                    </a:gs>
                    <a:gs pos="100000">
                      <a:schemeClr val="tx1"/>
                    </a:gs>
                  </a:gsLst>
                  <a:lin ang="5400000" scaled="0"/>
                </a:gradFill>
                <a:cs typeface="Segoe UI Semilight" panose="020B0402040204020203" pitchFamily="34" charset="0"/>
              </a:rPr>
              <a:t>Protection policies </a:t>
            </a:r>
            <a:r>
              <a:rPr lang="en-US" sz="1600" dirty="0">
                <a:gradFill>
                  <a:gsLst>
                    <a:gs pos="1250">
                      <a:schemeClr val="tx1"/>
                    </a:gs>
                    <a:gs pos="100000">
                      <a:schemeClr val="tx1"/>
                    </a:gs>
                  </a:gsLst>
                  <a:lin ang="5400000" scaled="0"/>
                </a:gradFill>
                <a:cs typeface="Segoe UI Semilight" panose="020B0402040204020203" pitchFamily="34" charset="0"/>
              </a:rPr>
              <a:t>tuned to your application’s traffic profile</a:t>
            </a:r>
            <a:br>
              <a:rPr lang="en-US" sz="1600" dirty="0">
                <a:gradFill>
                  <a:gsLst>
                    <a:gs pos="1250">
                      <a:schemeClr val="tx1"/>
                    </a:gs>
                    <a:gs pos="100000">
                      <a:schemeClr val="tx1"/>
                    </a:gs>
                  </a:gsLst>
                  <a:lin ang="5400000" scaled="0"/>
                </a:gradFill>
                <a:cs typeface="Segoe UI Semilight" panose="020B0402040204020203" pitchFamily="34" charset="0"/>
              </a:rPr>
            </a:br>
            <a:endParaRPr lang="en-US" sz="1600" dirty="0">
              <a:gradFill>
                <a:gsLst>
                  <a:gs pos="1250">
                    <a:schemeClr val="tx1"/>
                  </a:gs>
                  <a:gs pos="100000">
                    <a:schemeClr val="tx1"/>
                  </a:gs>
                </a:gsLst>
                <a:lin ang="5400000" scaled="0"/>
              </a:gradFill>
              <a:cs typeface="Segoe UI Semilight" panose="020B0402040204020203" pitchFamily="34" charset="0"/>
            </a:endParaRPr>
          </a:p>
          <a:p>
            <a:pPr defTabSz="932742">
              <a:spcBef>
                <a:spcPts val="600"/>
              </a:spcBef>
              <a:buSzPct val="90000"/>
            </a:pPr>
            <a:r>
              <a:rPr lang="en-US" sz="2400" b="1" dirty="0">
                <a:solidFill>
                  <a:srgbClr val="F37521"/>
                </a:solidFill>
                <a:cs typeface="Segoe UI Semilight" panose="020B0402040204020203" pitchFamily="34" charset="0"/>
              </a:rPr>
              <a:t>What’s new</a:t>
            </a:r>
          </a:p>
          <a:p>
            <a:pPr defTabSz="932742">
              <a:spcBef>
                <a:spcPts val="600"/>
              </a:spcBef>
              <a:buSzPct val="90000"/>
            </a:pPr>
            <a:r>
              <a:rPr lang="en-US" sz="1800" dirty="0">
                <a:solidFill>
                  <a:srgbClr val="0070C0"/>
                </a:solidFill>
                <a:latin typeface="Segoe UI Semibold"/>
              </a:rPr>
              <a:t>DDoS Attack Analytics </a:t>
            </a:r>
          </a:p>
          <a:p>
            <a:pPr lvl="1" defTabSz="932742">
              <a:spcBef>
                <a:spcPts val="600"/>
              </a:spcBef>
              <a:buSzPct val="90000"/>
            </a:pPr>
            <a:r>
              <a:rPr lang="en-US" sz="1600" dirty="0">
                <a:gradFill>
                  <a:gsLst>
                    <a:gs pos="1250">
                      <a:schemeClr val="tx1"/>
                    </a:gs>
                    <a:gs pos="100000">
                      <a:schemeClr val="tx1"/>
                    </a:gs>
                  </a:gsLst>
                  <a:lin ang="5400000" scaled="0"/>
                </a:gradFill>
                <a:cs typeface="Segoe UI Semilight" panose="020B0402040204020203" pitchFamily="34" charset="0"/>
              </a:rPr>
              <a:t>Near real time network attack mitigation flow logs</a:t>
            </a:r>
          </a:p>
          <a:p>
            <a:pPr lvl="1" defTabSz="932742">
              <a:spcBef>
                <a:spcPts val="600"/>
              </a:spcBef>
              <a:buSzPct val="90000"/>
            </a:pPr>
            <a:r>
              <a:rPr lang="en-US" sz="1600" dirty="0"/>
              <a:t>Attack data snapshots and full post attack summary </a:t>
            </a:r>
            <a:r>
              <a:rPr lang="en-US" sz="1600" dirty="0">
                <a:gradFill>
                  <a:gsLst>
                    <a:gs pos="1250">
                      <a:schemeClr val="tx1"/>
                    </a:gs>
                    <a:gs pos="100000">
                      <a:schemeClr val="tx1"/>
                    </a:gs>
                  </a:gsLst>
                  <a:lin ang="5400000" scaled="0"/>
                </a:gradFill>
                <a:cs typeface="Segoe UI Semilight" panose="020B0402040204020203" pitchFamily="34" charset="0"/>
              </a:rPr>
              <a:t> </a:t>
            </a:r>
          </a:p>
          <a:p>
            <a:pPr defTabSz="932742">
              <a:spcBef>
                <a:spcPts val="600"/>
              </a:spcBef>
              <a:buSzPct val="90000"/>
            </a:pPr>
            <a:r>
              <a:rPr lang="en-US" sz="1800" dirty="0">
                <a:solidFill>
                  <a:srgbClr val="0070C0"/>
                </a:solidFill>
                <a:latin typeface="Segoe UI Semibold"/>
              </a:rPr>
              <a:t>DDoS Rapid Response</a:t>
            </a:r>
          </a:p>
          <a:p>
            <a:pPr lvl="1" defTabSz="932742">
              <a:spcBef>
                <a:spcPts val="600"/>
              </a:spcBef>
              <a:buSzPct val="90000"/>
            </a:pPr>
            <a:r>
              <a:rPr lang="en-US" sz="1600" dirty="0">
                <a:gradFill>
                  <a:gsLst>
                    <a:gs pos="1250">
                      <a:schemeClr val="tx1"/>
                    </a:gs>
                    <a:gs pos="100000">
                      <a:schemeClr val="tx1"/>
                    </a:gs>
                  </a:gsLst>
                  <a:lin ang="5400000" scaled="0"/>
                </a:gradFill>
                <a:cs typeface="Segoe UI Semilight" panose="020B0402040204020203" pitchFamily="34" charset="0"/>
              </a:rPr>
              <a:t>Specialized Rapid Response team support during active attacks</a:t>
            </a:r>
          </a:p>
          <a:p>
            <a:pPr lvl="1" defTabSz="932742">
              <a:spcBef>
                <a:spcPts val="600"/>
              </a:spcBef>
              <a:buSzPct val="90000"/>
            </a:pPr>
            <a:r>
              <a:rPr lang="en-US" sz="1600" dirty="0">
                <a:gradFill>
                  <a:gsLst>
                    <a:gs pos="1250">
                      <a:schemeClr val="tx1"/>
                    </a:gs>
                    <a:gs pos="100000">
                      <a:schemeClr val="tx1"/>
                    </a:gs>
                  </a:gsLst>
                  <a:lin ang="5400000" scaled="0"/>
                </a:gradFill>
                <a:cs typeface="Segoe UI Semilight" panose="020B0402040204020203" pitchFamily="34" charset="0"/>
              </a:rPr>
              <a:t>Custom mitigation policy configuration</a:t>
            </a:r>
          </a:p>
          <a:p>
            <a:pPr defTabSz="932742">
              <a:spcBef>
                <a:spcPts val="600"/>
              </a:spcBef>
              <a:buSzPct val="90000"/>
            </a:pPr>
            <a:r>
              <a:rPr lang="en-US" sz="1800" dirty="0">
                <a:solidFill>
                  <a:srgbClr val="0070C0"/>
                </a:solidFill>
                <a:latin typeface="Segoe UI Semibold"/>
              </a:rPr>
              <a:t>Azure Security Center integration</a:t>
            </a:r>
          </a:p>
          <a:p>
            <a:pPr lvl="1" defTabSz="932742">
              <a:spcBef>
                <a:spcPts val="600"/>
              </a:spcBef>
              <a:buSzPct val="90000"/>
            </a:pPr>
            <a:r>
              <a:rPr lang="en-US" sz="1600" dirty="0">
                <a:gradFill>
                  <a:gsLst>
                    <a:gs pos="1250">
                      <a:schemeClr val="tx1"/>
                    </a:gs>
                    <a:gs pos="100000">
                      <a:schemeClr val="tx1"/>
                    </a:gs>
                  </a:gsLst>
                  <a:lin ang="5400000" scaled="0"/>
                </a:gradFill>
                <a:cs typeface="Segoe UI Semilight" panose="020B0402040204020203" pitchFamily="34" charset="0"/>
              </a:rPr>
              <a:t>Intelligent DDoS Protection virtual network recommendation</a:t>
            </a:r>
            <a:endParaRPr lang="en-US" sz="2000" dirty="0">
              <a:gradFill>
                <a:gsLst>
                  <a:gs pos="1250">
                    <a:schemeClr val="tx1"/>
                  </a:gs>
                  <a:gs pos="100000">
                    <a:schemeClr val="tx1"/>
                  </a:gs>
                </a:gsLst>
                <a:lin ang="5400000" scaled="0"/>
              </a:gradFill>
              <a:cs typeface="Segoe UI Semilight" panose="020B0402040204020203" pitchFamily="34" charset="0"/>
            </a:endParaRPr>
          </a:p>
        </p:txBody>
      </p:sp>
      <p:sp>
        <p:nvSpPr>
          <p:cNvPr id="3" name="Rectangle 2">
            <a:extLst>
              <a:ext uri="{FF2B5EF4-FFF2-40B4-BE49-F238E27FC236}">
                <a16:creationId xmlns:a16="http://schemas.microsoft.com/office/drawing/2014/main" id="{CFD4B366-E6FD-45FD-9B24-02189214EA28}"/>
              </a:ext>
            </a:extLst>
          </p:cNvPr>
          <p:cNvSpPr/>
          <p:nvPr/>
        </p:nvSpPr>
        <p:spPr>
          <a:xfrm>
            <a:off x="1088579" y="596380"/>
            <a:ext cx="9699643" cy="584775"/>
          </a:xfrm>
          <a:prstGeom prst="rect">
            <a:avLst/>
          </a:prstGeom>
        </p:spPr>
        <p:txBody>
          <a:bodyPr wrap="none">
            <a:spAutoFit/>
          </a:bodyPr>
          <a:lstStyle/>
          <a:p>
            <a:pPr defTabSz="932742">
              <a:spcBef>
                <a:spcPts val="600"/>
              </a:spcBef>
              <a:buSzPct val="90000"/>
            </a:pPr>
            <a:r>
              <a:rPr lang="en-US" sz="3200" dirty="0">
                <a:solidFill>
                  <a:srgbClr val="F37521"/>
                </a:solidFill>
                <a:latin typeface="+mj-lt"/>
                <a:cs typeface="Segoe UI Semilight" panose="020B0402040204020203" pitchFamily="34" charset="0"/>
              </a:rPr>
              <a:t>Cloud scale DDoS protection tuned to applications </a:t>
            </a:r>
          </a:p>
        </p:txBody>
      </p:sp>
      <p:grpSp>
        <p:nvGrpSpPr>
          <p:cNvPr id="18" name="Group 17">
            <a:extLst>
              <a:ext uri="{FF2B5EF4-FFF2-40B4-BE49-F238E27FC236}">
                <a16:creationId xmlns:a16="http://schemas.microsoft.com/office/drawing/2014/main" id="{BB3C9177-9882-4A95-8A1B-6B5E4DA439B3}"/>
              </a:ext>
            </a:extLst>
          </p:cNvPr>
          <p:cNvGrpSpPr/>
          <p:nvPr/>
        </p:nvGrpSpPr>
        <p:grpSpPr>
          <a:xfrm>
            <a:off x="6472147" y="1938997"/>
            <a:ext cx="5705874" cy="3582525"/>
            <a:chOff x="7273498" y="1566560"/>
            <a:chExt cx="4427763" cy="2638391"/>
          </a:xfrm>
          <a:effectLst>
            <a:outerShdw blurRad="50800" dist="38100" dir="8100000" algn="tr" rotWithShape="0">
              <a:prstClr val="black">
                <a:alpha val="40000"/>
              </a:prstClr>
            </a:outerShdw>
          </a:effectLst>
        </p:grpSpPr>
        <p:pic>
          <p:nvPicPr>
            <p:cNvPr id="19" name="Picture 18">
              <a:extLst>
                <a:ext uri="{FF2B5EF4-FFF2-40B4-BE49-F238E27FC236}">
                  <a16:creationId xmlns:a16="http://schemas.microsoft.com/office/drawing/2014/main" id="{97288B76-BBFE-4534-855C-C3405BF49BEA}"/>
                </a:ext>
              </a:extLst>
            </p:cNvPr>
            <p:cNvPicPr>
              <a:picLocks noChangeAspect="1"/>
            </p:cNvPicPr>
            <p:nvPr/>
          </p:nvPicPr>
          <p:blipFill>
            <a:blip r:embed="rId3"/>
            <a:stretch>
              <a:fillRect/>
            </a:stretch>
          </p:blipFill>
          <p:spPr>
            <a:xfrm>
              <a:off x="7273498" y="1566560"/>
              <a:ext cx="2127398" cy="2638391"/>
            </a:xfrm>
            <a:prstGeom prst="rect">
              <a:avLst/>
            </a:prstGeom>
          </p:spPr>
        </p:pic>
        <p:pic>
          <p:nvPicPr>
            <p:cNvPr id="20" name="Picture 19">
              <a:extLst>
                <a:ext uri="{FF2B5EF4-FFF2-40B4-BE49-F238E27FC236}">
                  <a16:creationId xmlns:a16="http://schemas.microsoft.com/office/drawing/2014/main" id="{B83F44BC-4427-43C9-B66C-1FC9E48647C6}"/>
                </a:ext>
              </a:extLst>
            </p:cNvPr>
            <p:cNvPicPr>
              <a:picLocks noChangeAspect="1"/>
            </p:cNvPicPr>
            <p:nvPr/>
          </p:nvPicPr>
          <p:blipFill>
            <a:blip r:embed="rId4"/>
            <a:stretch>
              <a:fillRect/>
            </a:stretch>
          </p:blipFill>
          <p:spPr>
            <a:xfrm>
              <a:off x="9400897" y="1566560"/>
              <a:ext cx="2300364" cy="2628987"/>
            </a:xfrm>
            <a:prstGeom prst="rect">
              <a:avLst/>
            </a:prstGeom>
          </p:spPr>
        </p:pic>
      </p:grpSp>
      <p:sp>
        <p:nvSpPr>
          <p:cNvPr id="4" name="TextBox 3">
            <a:extLst>
              <a:ext uri="{FF2B5EF4-FFF2-40B4-BE49-F238E27FC236}">
                <a16:creationId xmlns:a16="http://schemas.microsoft.com/office/drawing/2014/main" id="{D9A3FCD4-4F44-4F8B-8030-2650EBED3EAC}"/>
              </a:ext>
            </a:extLst>
          </p:cNvPr>
          <p:cNvSpPr txBox="1"/>
          <p:nvPr/>
        </p:nvSpPr>
        <p:spPr>
          <a:xfrm>
            <a:off x="8138340" y="5635882"/>
            <a:ext cx="2871343" cy="169277"/>
          </a:xfrm>
          <a:prstGeom prst="rect">
            <a:avLst/>
          </a:prstGeom>
          <a:noFill/>
        </p:spPr>
        <p:txBody>
          <a:bodyPr wrap="square" lIns="0" tIns="0" rIns="0" bIns="0" rtlCol="0">
            <a:spAutoFit/>
          </a:bodyPr>
          <a:lstStyle/>
          <a:p>
            <a:pPr algn="l"/>
            <a:r>
              <a:rPr lang="en-US" sz="1100" i="1">
                <a:gradFill>
                  <a:gsLst>
                    <a:gs pos="2917">
                      <a:schemeClr val="tx1"/>
                    </a:gs>
                    <a:gs pos="30000">
                      <a:schemeClr val="tx1"/>
                    </a:gs>
                  </a:gsLst>
                  <a:lin ang="5400000" scaled="0"/>
                </a:gradFill>
              </a:rPr>
              <a:t> Attack flow logs Azure Log Analytics view</a:t>
            </a:r>
          </a:p>
        </p:txBody>
      </p:sp>
      <p:sp>
        <p:nvSpPr>
          <p:cNvPr id="16" name="TextBox 15">
            <a:extLst>
              <a:ext uri="{FF2B5EF4-FFF2-40B4-BE49-F238E27FC236}">
                <a16:creationId xmlns:a16="http://schemas.microsoft.com/office/drawing/2014/main" id="{DB73D078-B4CF-D640-A3EC-28AB007C5C49}"/>
              </a:ext>
            </a:extLst>
          </p:cNvPr>
          <p:cNvSpPr txBox="1"/>
          <p:nvPr/>
        </p:nvSpPr>
        <p:spPr>
          <a:xfrm rot="2835131">
            <a:off x="10944876" y="265262"/>
            <a:ext cx="1594261" cy="369332"/>
          </a:xfrm>
          <a:prstGeom prst="rect">
            <a:avLst/>
          </a:prstGeom>
          <a:solidFill>
            <a:srgbClr val="006600"/>
          </a:solidFill>
        </p:spPr>
        <p:txBody>
          <a:bodyPr wrap="square" rtlCol="0">
            <a:spAutoFit/>
          </a:bodyPr>
          <a:lstStyle/>
          <a:p>
            <a:pPr algn="ctr"/>
            <a:r>
              <a:rPr lang="en-US">
                <a:solidFill>
                  <a:schemeClr val="bg1"/>
                </a:solidFill>
              </a:rPr>
              <a:t>GA</a:t>
            </a:r>
          </a:p>
        </p:txBody>
      </p:sp>
      <p:pic>
        <p:nvPicPr>
          <p:cNvPr id="5" name="Picture 4">
            <a:extLst>
              <a:ext uri="{FF2B5EF4-FFF2-40B4-BE49-F238E27FC236}">
                <a16:creationId xmlns:a16="http://schemas.microsoft.com/office/drawing/2014/main" id="{6D0592A3-4D69-854B-8222-31CCB253DBE6}"/>
              </a:ext>
            </a:extLst>
          </p:cNvPr>
          <p:cNvPicPr>
            <a:picLocks noChangeAspect="1"/>
          </p:cNvPicPr>
          <p:nvPr/>
        </p:nvPicPr>
        <p:blipFill>
          <a:blip r:embed="rId5"/>
          <a:stretch>
            <a:fillRect/>
          </a:stretch>
        </p:blipFill>
        <p:spPr>
          <a:xfrm>
            <a:off x="-246530" y="142401"/>
            <a:ext cx="1799665" cy="941825"/>
          </a:xfrm>
          <a:prstGeom prst="rect">
            <a:avLst/>
          </a:prstGeom>
        </p:spPr>
      </p:pic>
    </p:spTree>
    <p:extLst>
      <p:ext uri="{BB962C8B-B14F-4D97-AF65-F5344CB8AC3E}">
        <p14:creationId xmlns:p14="http://schemas.microsoft.com/office/powerpoint/2010/main" val="33087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5">
            <a:extLst>
              <a:ext uri="{FF2B5EF4-FFF2-40B4-BE49-F238E27FC236}">
                <a16:creationId xmlns:a16="http://schemas.microsoft.com/office/drawing/2014/main" id="{7A7B2CFF-A05D-4DDC-8E22-CAD7BE055AB9}"/>
              </a:ext>
            </a:extLst>
          </p:cNvPr>
          <p:cNvSpPr/>
          <p:nvPr/>
        </p:nvSpPr>
        <p:spPr bwMode="auto">
          <a:xfrm>
            <a:off x="129287" y="1311683"/>
            <a:ext cx="6143198" cy="2598827"/>
          </a:xfrm>
          <a:prstGeom prst="roundRect">
            <a:avLst>
              <a:gd name="adj" fmla="val 9457"/>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888F8C9A-CCA0-1247-A706-FD24DDA0A604}"/>
              </a:ext>
            </a:extLst>
          </p:cNvPr>
          <p:cNvSpPr/>
          <p:nvPr/>
        </p:nvSpPr>
        <p:spPr bwMode="auto">
          <a:xfrm>
            <a:off x="6361696" y="1311684"/>
            <a:ext cx="5850621" cy="5546316"/>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04F187FE-5D54-48BC-BACA-B6BEBE8B2939}"/>
              </a:ext>
            </a:extLst>
          </p:cNvPr>
          <p:cNvSpPr>
            <a:spLocks noGrp="1"/>
          </p:cNvSpPr>
          <p:nvPr>
            <p:ph type="title"/>
          </p:nvPr>
        </p:nvSpPr>
        <p:spPr>
          <a:xfrm>
            <a:off x="129287" y="105845"/>
            <a:ext cx="10448543" cy="1046440"/>
          </a:xfrm>
        </p:spPr>
        <p:txBody>
          <a:bodyPr/>
          <a:lstStyle/>
          <a:p>
            <a:r>
              <a:rPr lang="en-US" dirty="0"/>
              <a:t>Azure Web Application Firewall</a:t>
            </a:r>
            <a:br>
              <a:rPr lang="en-US" dirty="0"/>
            </a:br>
            <a:r>
              <a:rPr lang="en-US" sz="3200" dirty="0">
                <a:solidFill>
                  <a:srgbClr val="F37521"/>
                </a:solidFill>
                <a:cs typeface="Segoe UI Semilight" panose="020B0402040204020203" pitchFamily="34" charset="0"/>
              </a:rPr>
              <a:t>Protect web sites from common application vulnerabilities</a:t>
            </a:r>
            <a:endParaRPr lang="en-US" sz="3200" dirty="0">
              <a:solidFill>
                <a:srgbClr val="F37521"/>
              </a:solidFill>
            </a:endParaRPr>
          </a:p>
        </p:txBody>
      </p:sp>
      <p:sp>
        <p:nvSpPr>
          <p:cNvPr id="3" name="Text Placeholder 2">
            <a:extLst>
              <a:ext uri="{FF2B5EF4-FFF2-40B4-BE49-F238E27FC236}">
                <a16:creationId xmlns:a16="http://schemas.microsoft.com/office/drawing/2014/main" id="{EE886059-63D2-4FA1-9806-9243227A7F33}"/>
              </a:ext>
            </a:extLst>
          </p:cNvPr>
          <p:cNvSpPr>
            <a:spLocks noGrp="1"/>
          </p:cNvSpPr>
          <p:nvPr>
            <p:ph type="body" sz="quarter" idx="10"/>
          </p:nvPr>
        </p:nvSpPr>
        <p:spPr>
          <a:xfrm>
            <a:off x="265039" y="1384853"/>
            <a:ext cx="5850999" cy="2525658"/>
          </a:xfrm>
        </p:spPr>
        <p:txBody>
          <a:bodyPr>
            <a:normAutofit fontScale="85000" lnSpcReduction="20000"/>
          </a:bodyPr>
          <a:lstStyle/>
          <a:p>
            <a:pPr marL="0" indent="0">
              <a:buNone/>
            </a:pPr>
            <a:r>
              <a:rPr lang="en-US" sz="1900" b="1" dirty="0">
                <a:solidFill>
                  <a:schemeClr val="tx1"/>
                </a:solidFill>
                <a:latin typeface="+mn-lt"/>
              </a:rPr>
              <a:t>Platform managed WAF</a:t>
            </a:r>
            <a:r>
              <a:rPr lang="en-US" sz="1400" b="1" dirty="0"/>
              <a:t> </a:t>
            </a:r>
          </a:p>
          <a:p>
            <a:pPr marL="0" indent="0">
              <a:buNone/>
            </a:pPr>
            <a:r>
              <a:rPr lang="en-US" sz="1400" b="1" dirty="0"/>
              <a:t>Built in high availability and scalability</a:t>
            </a:r>
          </a:p>
          <a:p>
            <a:pPr marL="0" indent="0">
              <a:buNone/>
            </a:pPr>
            <a:r>
              <a:rPr lang="en-US" sz="1900" b="1" dirty="0">
                <a:solidFill>
                  <a:schemeClr val="tx1"/>
                </a:solidFill>
                <a:latin typeface="+mn-lt"/>
              </a:rPr>
              <a:t>Protect application</a:t>
            </a:r>
            <a:r>
              <a:rPr lang="en-US" sz="1900" dirty="0">
                <a:solidFill>
                  <a:schemeClr val="tx1"/>
                </a:solidFill>
                <a:latin typeface="+mn-lt"/>
              </a:rPr>
              <a:t> </a:t>
            </a:r>
          </a:p>
          <a:p>
            <a:pPr marL="0" indent="0">
              <a:buNone/>
            </a:pPr>
            <a:r>
              <a:rPr lang="en-US" sz="1400" b="1" dirty="0"/>
              <a:t>SQL Injection, XSS, protocol violation &amp; others</a:t>
            </a:r>
          </a:p>
          <a:p>
            <a:pPr marL="0" indent="0">
              <a:buNone/>
            </a:pPr>
            <a:r>
              <a:rPr lang="en-US" sz="1900" b="1" dirty="0">
                <a:solidFill>
                  <a:schemeClr val="tx1"/>
                </a:solidFill>
                <a:latin typeface="+mn-lt"/>
              </a:rPr>
              <a:t>Near real time monitoring </a:t>
            </a:r>
          </a:p>
          <a:p>
            <a:pPr marL="0" indent="0">
              <a:buNone/>
            </a:pPr>
            <a:r>
              <a:rPr lang="en-US" sz="1400" b="1" dirty="0"/>
              <a:t>Azure Monitor &amp; Azure Security Center</a:t>
            </a:r>
          </a:p>
          <a:p>
            <a:pPr marL="0" indent="0">
              <a:buNone/>
            </a:pPr>
            <a:r>
              <a:rPr lang="en-US" sz="1900" b="1" dirty="0">
                <a:solidFill>
                  <a:schemeClr val="tx1"/>
                </a:solidFill>
                <a:latin typeface="+mn-lt"/>
              </a:rPr>
              <a:t>WAF managed rules </a:t>
            </a:r>
          </a:p>
          <a:p>
            <a:pPr marL="0" indent="0">
              <a:buNone/>
            </a:pPr>
            <a:r>
              <a:rPr lang="en-US" sz="1400" b="1" dirty="0"/>
              <a:t>OWASP Core Rule Set 3.0 and 2.2.9 native support</a:t>
            </a:r>
            <a:endParaRPr lang="en-US" dirty="0"/>
          </a:p>
        </p:txBody>
      </p:sp>
      <p:grpSp>
        <p:nvGrpSpPr>
          <p:cNvPr id="6" name="Group 5">
            <a:extLst>
              <a:ext uri="{FF2B5EF4-FFF2-40B4-BE49-F238E27FC236}">
                <a16:creationId xmlns:a16="http://schemas.microsoft.com/office/drawing/2014/main" id="{6CBF9CF8-6DAE-4D9F-AD2F-AD250585A623}"/>
              </a:ext>
            </a:extLst>
          </p:cNvPr>
          <p:cNvGrpSpPr/>
          <p:nvPr/>
        </p:nvGrpSpPr>
        <p:grpSpPr>
          <a:xfrm>
            <a:off x="6437784" y="1498435"/>
            <a:ext cx="5754216" cy="4380355"/>
            <a:chOff x="6248040" y="1744272"/>
            <a:chExt cx="5596341" cy="4282003"/>
          </a:xfrm>
        </p:grpSpPr>
        <p:cxnSp>
          <p:nvCxnSpPr>
            <p:cNvPr id="7" name="Straight Arrow Connector 6">
              <a:extLst>
                <a:ext uri="{FF2B5EF4-FFF2-40B4-BE49-F238E27FC236}">
                  <a16:creationId xmlns:a16="http://schemas.microsoft.com/office/drawing/2014/main" id="{C5145F4D-EA8F-45D8-AA7F-203222EF4EC4}"/>
                </a:ext>
              </a:extLst>
            </p:cNvPr>
            <p:cNvCxnSpPr>
              <a:cxnSpLocks/>
            </p:cNvCxnSpPr>
            <p:nvPr/>
          </p:nvCxnSpPr>
          <p:spPr>
            <a:xfrm flipV="1">
              <a:off x="9641676" y="2734324"/>
              <a:ext cx="1213553" cy="775630"/>
            </a:xfrm>
            <a:prstGeom prst="straightConnector1">
              <a:avLst/>
            </a:prstGeom>
            <a:ln w="349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D18F3B0-2D15-49A4-AC6A-E2B1B667B77B}"/>
                </a:ext>
              </a:extLst>
            </p:cNvPr>
            <p:cNvGrpSpPr/>
            <p:nvPr/>
          </p:nvGrpSpPr>
          <p:grpSpPr>
            <a:xfrm>
              <a:off x="6248040" y="3368628"/>
              <a:ext cx="1616700" cy="630815"/>
              <a:chOff x="5199601" y="3387429"/>
              <a:chExt cx="1995205" cy="679608"/>
            </a:xfrm>
          </p:grpSpPr>
          <p:sp>
            <p:nvSpPr>
              <p:cNvPr id="41" name="Freeform 27">
                <a:extLst>
                  <a:ext uri="{FF2B5EF4-FFF2-40B4-BE49-F238E27FC236}">
                    <a16:creationId xmlns:a16="http://schemas.microsoft.com/office/drawing/2014/main" id="{DBF26EA9-10CA-49AB-BFA5-6155F01C7590}"/>
                  </a:ext>
                </a:extLst>
              </p:cNvPr>
              <p:cNvSpPr>
                <a:spLocks noChangeAspect="1"/>
              </p:cNvSpPr>
              <p:nvPr/>
            </p:nvSpPr>
            <p:spPr bwMode="black">
              <a:xfrm>
                <a:off x="5199601" y="3387429"/>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66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0793B054-C68E-4EE0-8C91-3F1EEA49E47E}"/>
                  </a:ext>
                </a:extLst>
              </p:cNvPr>
              <p:cNvCxnSpPr/>
              <p:nvPr/>
            </p:nvCxnSpPr>
            <p:spPr>
              <a:xfrm flipV="1">
                <a:off x="5799570" y="3578135"/>
                <a:ext cx="1395236" cy="1"/>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53">
                <a:extLst>
                  <a:ext uri="{FF2B5EF4-FFF2-40B4-BE49-F238E27FC236}">
                    <a16:creationId xmlns:a16="http://schemas.microsoft.com/office/drawing/2014/main" id="{B506996E-B4C8-4429-91CE-D2D1F373E323}"/>
                  </a:ext>
                </a:extLst>
              </p:cNvPr>
              <p:cNvSpPr txBox="1"/>
              <p:nvPr/>
            </p:nvSpPr>
            <p:spPr>
              <a:xfrm>
                <a:off x="5879660" y="3592755"/>
                <a:ext cx="1262411" cy="474282"/>
              </a:xfrm>
              <a:prstGeom prst="rect">
                <a:avLst/>
              </a:prstGeom>
              <a:noFill/>
            </p:spPr>
            <p:txBody>
              <a:bodyPr wrap="none" lIns="186494" tIns="149196" rIns="186494" bIns="14919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1224" b="1">
                    <a:solidFill>
                      <a:srgbClr val="107C10"/>
                    </a:solidFill>
                  </a:rPr>
                  <a:t>Valid request</a:t>
                </a:r>
              </a:p>
            </p:txBody>
          </p:sp>
        </p:grpSp>
        <p:grpSp>
          <p:nvGrpSpPr>
            <p:cNvPr id="9" name="Group 8">
              <a:extLst>
                <a:ext uri="{FF2B5EF4-FFF2-40B4-BE49-F238E27FC236}">
                  <a16:creationId xmlns:a16="http://schemas.microsoft.com/office/drawing/2014/main" id="{A9403970-7C3F-46BA-915A-B5D0BDDB5F00}"/>
                </a:ext>
              </a:extLst>
            </p:cNvPr>
            <p:cNvGrpSpPr/>
            <p:nvPr/>
          </p:nvGrpSpPr>
          <p:grpSpPr>
            <a:xfrm>
              <a:off x="6275800" y="4303186"/>
              <a:ext cx="1608910" cy="608136"/>
              <a:chOff x="6275800" y="4303186"/>
              <a:chExt cx="1608910" cy="608136"/>
            </a:xfrm>
          </p:grpSpPr>
          <p:sp>
            <p:nvSpPr>
              <p:cNvPr id="38" name="Freeform 27">
                <a:extLst>
                  <a:ext uri="{FF2B5EF4-FFF2-40B4-BE49-F238E27FC236}">
                    <a16:creationId xmlns:a16="http://schemas.microsoft.com/office/drawing/2014/main" id="{B1989EF2-832F-482E-A353-5414AE4CA837}"/>
                  </a:ext>
                </a:extLst>
              </p:cNvPr>
              <p:cNvSpPr>
                <a:spLocks noChangeAspect="1"/>
              </p:cNvSpPr>
              <p:nvPr/>
            </p:nvSpPr>
            <p:spPr bwMode="black">
              <a:xfrm>
                <a:off x="6275800" y="4303186"/>
                <a:ext cx="464283" cy="44261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66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E5C70DAF-F2F6-4657-BCBE-4813ADE648E8}"/>
                  </a:ext>
                </a:extLst>
              </p:cNvPr>
              <p:cNvSpPr/>
              <p:nvPr/>
            </p:nvSpPr>
            <p:spPr>
              <a:xfrm>
                <a:off x="6870043" y="4663383"/>
                <a:ext cx="886655" cy="24793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1224" b="1">
                    <a:solidFill>
                      <a:srgbClr val="C00000"/>
                    </a:solidFill>
                  </a:rPr>
                  <a:t>SQL Injection</a:t>
                </a:r>
              </a:p>
            </p:txBody>
          </p:sp>
          <p:cxnSp>
            <p:nvCxnSpPr>
              <p:cNvPr id="40" name="Straight Arrow Connector 39">
                <a:extLst>
                  <a:ext uri="{FF2B5EF4-FFF2-40B4-BE49-F238E27FC236}">
                    <a16:creationId xmlns:a16="http://schemas.microsoft.com/office/drawing/2014/main" id="{B5C4E23D-2238-40FA-9A6E-719E42CEDD44}"/>
                  </a:ext>
                </a:extLst>
              </p:cNvPr>
              <p:cNvCxnSpPr>
                <a:cxnSpLocks/>
              </p:cNvCxnSpPr>
              <p:nvPr/>
            </p:nvCxnSpPr>
            <p:spPr>
              <a:xfrm flipV="1">
                <a:off x="6767437" y="4524495"/>
                <a:ext cx="1117273" cy="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BA18554-444E-45EE-8C77-F8B5339CEFB0}"/>
                </a:ext>
              </a:extLst>
            </p:cNvPr>
            <p:cNvGrpSpPr/>
            <p:nvPr/>
          </p:nvGrpSpPr>
          <p:grpSpPr>
            <a:xfrm>
              <a:off x="6254778" y="2250939"/>
              <a:ext cx="1611869" cy="716040"/>
              <a:chOff x="6254778" y="2250939"/>
              <a:chExt cx="1611869" cy="716040"/>
            </a:xfrm>
          </p:grpSpPr>
          <p:sp>
            <p:nvSpPr>
              <p:cNvPr id="35" name="Freeform 27">
                <a:extLst>
                  <a:ext uri="{FF2B5EF4-FFF2-40B4-BE49-F238E27FC236}">
                    <a16:creationId xmlns:a16="http://schemas.microsoft.com/office/drawing/2014/main" id="{F4685F1B-4FCD-4E02-9A1B-93BB7BD36AF1}"/>
                  </a:ext>
                </a:extLst>
              </p:cNvPr>
              <p:cNvSpPr>
                <a:spLocks noChangeAspect="1"/>
              </p:cNvSpPr>
              <p:nvPr/>
            </p:nvSpPr>
            <p:spPr bwMode="black">
              <a:xfrm>
                <a:off x="6254778" y="2250939"/>
                <a:ext cx="464283" cy="44261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353535"/>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66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F0FA9A4-A049-49BE-8ECD-7F2BA2B679B4}"/>
                  </a:ext>
                </a:extLst>
              </p:cNvPr>
              <p:cNvSpPr/>
              <p:nvPr/>
            </p:nvSpPr>
            <p:spPr>
              <a:xfrm>
                <a:off x="6874905" y="2719040"/>
                <a:ext cx="726336" cy="24793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1224" b="1">
                    <a:solidFill>
                      <a:srgbClr val="C00000"/>
                    </a:solidFill>
                  </a:rPr>
                  <a:t>XSS attack</a:t>
                </a:r>
              </a:p>
            </p:txBody>
          </p:sp>
          <p:cxnSp>
            <p:nvCxnSpPr>
              <p:cNvPr id="37" name="Straight Arrow Connector 36">
                <a:extLst>
                  <a:ext uri="{FF2B5EF4-FFF2-40B4-BE49-F238E27FC236}">
                    <a16:creationId xmlns:a16="http://schemas.microsoft.com/office/drawing/2014/main" id="{D026C662-4BE8-4C55-8735-4A6AF4D78286}"/>
                  </a:ext>
                </a:extLst>
              </p:cNvPr>
              <p:cNvCxnSpPr>
                <a:cxnSpLocks/>
              </p:cNvCxnSpPr>
              <p:nvPr/>
            </p:nvCxnSpPr>
            <p:spPr>
              <a:xfrm>
                <a:off x="6757965" y="2533964"/>
                <a:ext cx="1108682" cy="12748"/>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CF9B0EBB-0AD0-45EF-B9F0-474FD1B510C9}"/>
                </a:ext>
              </a:extLst>
            </p:cNvPr>
            <p:cNvSpPr/>
            <p:nvPr/>
          </p:nvSpPr>
          <p:spPr>
            <a:xfrm>
              <a:off x="6973686" y="2015121"/>
              <a:ext cx="509701" cy="942874"/>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000">
                  <a:solidFill>
                    <a:srgbClr val="C00000"/>
                  </a:solidFill>
                </a:rPr>
                <a:t>×</a:t>
              </a:r>
            </a:p>
          </p:txBody>
        </p:sp>
        <p:cxnSp>
          <p:nvCxnSpPr>
            <p:cNvPr id="15" name="Straight Arrow Connector 14">
              <a:extLst>
                <a:ext uri="{FF2B5EF4-FFF2-40B4-BE49-F238E27FC236}">
                  <a16:creationId xmlns:a16="http://schemas.microsoft.com/office/drawing/2014/main" id="{14493F47-3C9D-4AAF-9B09-AA6442CF042D}"/>
                </a:ext>
              </a:extLst>
            </p:cNvPr>
            <p:cNvCxnSpPr>
              <a:cxnSpLocks/>
            </p:cNvCxnSpPr>
            <p:nvPr/>
          </p:nvCxnSpPr>
          <p:spPr>
            <a:xfrm>
              <a:off x="9641676" y="3509953"/>
              <a:ext cx="1213553" cy="1014541"/>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61">
              <a:extLst>
                <a:ext uri="{FF2B5EF4-FFF2-40B4-BE49-F238E27FC236}">
                  <a16:creationId xmlns:a16="http://schemas.microsoft.com/office/drawing/2014/main" id="{78643B68-B6F0-4610-85DB-3291FCA77DCA}"/>
                </a:ext>
              </a:extLst>
            </p:cNvPr>
            <p:cNvSpPr txBox="1"/>
            <p:nvPr/>
          </p:nvSpPr>
          <p:spPr>
            <a:xfrm rot="2180189">
              <a:off x="9660627" y="3919352"/>
              <a:ext cx="1022920" cy="440230"/>
            </a:xfrm>
            <a:prstGeom prst="rect">
              <a:avLst/>
            </a:prstGeom>
            <a:noFill/>
          </p:spPr>
          <p:txBody>
            <a:bodyPr wrap="none" lIns="186494" tIns="149196" rIns="186494" bIns="14919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1224">
                  <a:solidFill>
                    <a:srgbClr val="107C10"/>
                  </a:solidFill>
                </a:rPr>
                <a:t>Valid request</a:t>
              </a:r>
            </a:p>
          </p:txBody>
        </p:sp>
        <p:sp>
          <p:nvSpPr>
            <p:cNvPr id="17" name="TextBox 62">
              <a:extLst>
                <a:ext uri="{FF2B5EF4-FFF2-40B4-BE49-F238E27FC236}">
                  <a16:creationId xmlns:a16="http://schemas.microsoft.com/office/drawing/2014/main" id="{05D8010D-275B-41AB-8378-676653EAC96D}"/>
                </a:ext>
              </a:extLst>
            </p:cNvPr>
            <p:cNvSpPr txBox="1"/>
            <p:nvPr/>
          </p:nvSpPr>
          <p:spPr>
            <a:xfrm rot="19722617">
              <a:off x="9679728" y="2807653"/>
              <a:ext cx="1022920" cy="440230"/>
            </a:xfrm>
            <a:prstGeom prst="rect">
              <a:avLst/>
            </a:prstGeom>
            <a:noFill/>
          </p:spPr>
          <p:txBody>
            <a:bodyPr wrap="none" lIns="186494" tIns="149196" rIns="186494" bIns="14919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1224">
                  <a:solidFill>
                    <a:srgbClr val="107C10"/>
                  </a:solidFill>
                </a:rPr>
                <a:t>Valid request</a:t>
              </a:r>
            </a:p>
          </p:txBody>
        </p:sp>
        <p:sp>
          <p:nvSpPr>
            <p:cNvPr id="18" name="Rectangle 17">
              <a:extLst>
                <a:ext uri="{FF2B5EF4-FFF2-40B4-BE49-F238E27FC236}">
                  <a16:creationId xmlns:a16="http://schemas.microsoft.com/office/drawing/2014/main" id="{4409291E-94B6-4A90-9803-DB8FD2DA1CB6}"/>
                </a:ext>
              </a:extLst>
            </p:cNvPr>
            <p:cNvSpPr/>
            <p:nvPr/>
          </p:nvSpPr>
          <p:spPr>
            <a:xfrm>
              <a:off x="6960931" y="3999442"/>
              <a:ext cx="509701" cy="942874"/>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000">
                  <a:solidFill>
                    <a:srgbClr val="C00000"/>
                  </a:solidFill>
                </a:rPr>
                <a:t>×</a:t>
              </a:r>
            </a:p>
          </p:txBody>
        </p:sp>
        <p:grpSp>
          <p:nvGrpSpPr>
            <p:cNvPr id="19" name="Group 18">
              <a:extLst>
                <a:ext uri="{FF2B5EF4-FFF2-40B4-BE49-F238E27FC236}">
                  <a16:creationId xmlns:a16="http://schemas.microsoft.com/office/drawing/2014/main" id="{4BF02CC3-6216-435D-AABA-3690C6BA69A9}"/>
                </a:ext>
              </a:extLst>
            </p:cNvPr>
            <p:cNvGrpSpPr/>
            <p:nvPr/>
          </p:nvGrpSpPr>
          <p:grpSpPr>
            <a:xfrm>
              <a:off x="7996608" y="1945517"/>
              <a:ext cx="1727348" cy="3296519"/>
              <a:chOff x="7996608" y="1945517"/>
              <a:chExt cx="1727348" cy="3296519"/>
            </a:xfrm>
          </p:grpSpPr>
          <p:sp>
            <p:nvSpPr>
              <p:cNvPr id="31" name="TextBox 42">
                <a:extLst>
                  <a:ext uri="{FF2B5EF4-FFF2-40B4-BE49-F238E27FC236}">
                    <a16:creationId xmlns:a16="http://schemas.microsoft.com/office/drawing/2014/main" id="{D1881D68-E896-42CF-A93A-746DD061F713}"/>
                  </a:ext>
                </a:extLst>
              </p:cNvPr>
              <p:cNvSpPr txBox="1"/>
              <p:nvPr/>
            </p:nvSpPr>
            <p:spPr>
              <a:xfrm>
                <a:off x="8483947" y="3019824"/>
                <a:ext cx="891082" cy="489194"/>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399">
                    <a:solidFill>
                      <a:srgbClr val="000000"/>
                    </a:solidFill>
                  </a:rPr>
                  <a:t>WAF</a:t>
                </a:r>
              </a:p>
            </p:txBody>
          </p:sp>
          <p:sp>
            <p:nvSpPr>
              <p:cNvPr id="33" name="TextBox 44">
                <a:extLst>
                  <a:ext uri="{FF2B5EF4-FFF2-40B4-BE49-F238E27FC236}">
                    <a16:creationId xmlns:a16="http://schemas.microsoft.com/office/drawing/2014/main" id="{89D679D6-E683-40C2-A2BA-5F86FDA91DD7}"/>
                  </a:ext>
                </a:extLst>
              </p:cNvPr>
              <p:cNvSpPr txBox="1"/>
              <p:nvPr/>
            </p:nvSpPr>
            <p:spPr>
              <a:xfrm>
                <a:off x="8471605" y="4687072"/>
                <a:ext cx="1252351" cy="4893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400">
                    <a:solidFill>
                      <a:srgbClr val="000000"/>
                    </a:solidFill>
                  </a:rPr>
                  <a:t>L7 LB</a:t>
                </a:r>
              </a:p>
            </p:txBody>
          </p:sp>
          <p:sp>
            <p:nvSpPr>
              <p:cNvPr id="34" name="Rectangle 33">
                <a:extLst>
                  <a:ext uri="{FF2B5EF4-FFF2-40B4-BE49-F238E27FC236}">
                    <a16:creationId xmlns:a16="http://schemas.microsoft.com/office/drawing/2014/main" id="{D80F6363-C885-42F4-AC72-A69356BAD372}"/>
                  </a:ext>
                </a:extLst>
              </p:cNvPr>
              <p:cNvSpPr/>
              <p:nvPr/>
            </p:nvSpPr>
            <p:spPr bwMode="auto">
              <a:xfrm>
                <a:off x="7996608" y="1945517"/>
                <a:ext cx="1645067" cy="3296519"/>
              </a:xfrm>
              <a:prstGeom prst="rect">
                <a:avLst/>
              </a:prstGeom>
              <a:noFill/>
              <a:ln w="28575" cap="flat" cmpd="sng" algn="ctr">
                <a:solidFill>
                  <a:schemeClr val="bg1">
                    <a:lumMod val="65000"/>
                  </a:scheme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defRPr/>
                </a:pPr>
                <a:endParaRPr lang="en-US" sz="1400" b="1" kern="0">
                  <a:gradFill>
                    <a:gsLst>
                      <a:gs pos="15190">
                        <a:srgbClr val="353535"/>
                      </a:gs>
                      <a:gs pos="43000">
                        <a:srgbClr val="353535"/>
                      </a:gs>
                    </a:gsLst>
                    <a:lin ang="5400000" scaled="0"/>
                  </a:gradFill>
                  <a:latin typeface="Segoe UI Semilight"/>
                  <a:cs typeface="Segoe UI" panose="020B0502040204020203" pitchFamily="34" charset="0"/>
                </a:endParaRPr>
              </a:p>
            </p:txBody>
          </p:sp>
        </p:grpSp>
        <p:sp>
          <p:nvSpPr>
            <p:cNvPr id="20" name="TextBox 19">
              <a:extLst>
                <a:ext uri="{FF2B5EF4-FFF2-40B4-BE49-F238E27FC236}">
                  <a16:creationId xmlns:a16="http://schemas.microsoft.com/office/drawing/2014/main" id="{8B47FF39-D8C7-48E4-BB75-F7A79A0DCCC7}"/>
                </a:ext>
              </a:extLst>
            </p:cNvPr>
            <p:cNvSpPr txBox="1"/>
            <p:nvPr/>
          </p:nvSpPr>
          <p:spPr>
            <a:xfrm>
              <a:off x="7419612" y="5379944"/>
              <a:ext cx="2980303" cy="646331"/>
            </a:xfrm>
            <a:prstGeom prst="rect">
              <a:avLst/>
            </a:prstGeom>
            <a:noFill/>
          </p:spPr>
          <p:txBody>
            <a:bodyPr wrap="none" rtlCol="0">
              <a:spAutoFit/>
            </a:bodyPr>
            <a:lstStyle/>
            <a:p>
              <a:r>
                <a:rPr lang="en-US" b="1" kern="0">
                  <a:gradFill>
                    <a:gsLst>
                      <a:gs pos="15190">
                        <a:srgbClr val="353535"/>
                      </a:gs>
                      <a:gs pos="43000">
                        <a:srgbClr val="353535"/>
                      </a:gs>
                    </a:gsLst>
                    <a:lin ang="5400000" scaled="0"/>
                  </a:gradFill>
                  <a:latin typeface="Segoe UI Semilight"/>
                  <a:cs typeface="Segoe UI" panose="020B0502040204020203" pitchFamily="34" charset="0"/>
                </a:rPr>
                <a:t>Application Gateway &amp; WAF</a:t>
              </a:r>
            </a:p>
            <a:p>
              <a:endParaRPr lang="en-US"/>
            </a:p>
          </p:txBody>
        </p:sp>
        <p:grpSp>
          <p:nvGrpSpPr>
            <p:cNvPr id="21" name="Group 20">
              <a:extLst>
                <a:ext uri="{FF2B5EF4-FFF2-40B4-BE49-F238E27FC236}">
                  <a16:creationId xmlns:a16="http://schemas.microsoft.com/office/drawing/2014/main" id="{C63A7A17-5E2A-4809-80C9-BD6A15904B9E}"/>
                </a:ext>
              </a:extLst>
            </p:cNvPr>
            <p:cNvGrpSpPr/>
            <p:nvPr/>
          </p:nvGrpSpPr>
          <p:grpSpPr>
            <a:xfrm>
              <a:off x="10921672" y="1744272"/>
              <a:ext cx="891609" cy="1830286"/>
              <a:chOff x="10921672" y="1744272"/>
              <a:chExt cx="891609" cy="1830286"/>
            </a:xfrm>
          </p:grpSpPr>
          <p:pic>
            <p:nvPicPr>
              <p:cNvPr id="27" name="Picture 26">
                <a:extLst>
                  <a:ext uri="{FF2B5EF4-FFF2-40B4-BE49-F238E27FC236}">
                    <a16:creationId xmlns:a16="http://schemas.microsoft.com/office/drawing/2014/main" id="{434FF503-8DC8-44A2-B164-B810CDA2F45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176298" y="2273557"/>
                <a:ext cx="444558" cy="509248"/>
              </a:xfrm>
              <a:prstGeom prst="rect">
                <a:avLst/>
              </a:prstGeom>
            </p:spPr>
          </p:pic>
          <p:pic>
            <p:nvPicPr>
              <p:cNvPr id="28" name="Picture 27">
                <a:extLst>
                  <a:ext uri="{FF2B5EF4-FFF2-40B4-BE49-F238E27FC236}">
                    <a16:creationId xmlns:a16="http://schemas.microsoft.com/office/drawing/2014/main" id="{FE0EA918-E823-4029-A580-254D4EDD326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176298" y="2929722"/>
                <a:ext cx="444558" cy="509248"/>
              </a:xfrm>
              <a:prstGeom prst="rect">
                <a:avLst/>
              </a:prstGeom>
            </p:spPr>
          </p:pic>
          <p:sp>
            <p:nvSpPr>
              <p:cNvPr id="29" name="Rectangle 28">
                <a:extLst>
                  <a:ext uri="{FF2B5EF4-FFF2-40B4-BE49-F238E27FC236}">
                    <a16:creationId xmlns:a16="http://schemas.microsoft.com/office/drawing/2014/main" id="{8F368347-C76A-4859-A8FB-BA93F9873CD2}"/>
                  </a:ext>
                </a:extLst>
              </p:cNvPr>
              <p:cNvSpPr/>
              <p:nvPr/>
            </p:nvSpPr>
            <p:spPr bwMode="auto">
              <a:xfrm>
                <a:off x="10921672" y="2074320"/>
                <a:ext cx="891609" cy="1500238"/>
              </a:xfrm>
              <a:prstGeom prst="rect">
                <a:avLst/>
              </a:prstGeom>
              <a:noFill/>
              <a:ln w="28575" cap="flat" cmpd="sng" algn="ctr">
                <a:solidFill>
                  <a:schemeClr val="bg1">
                    <a:lumMod val="65000"/>
                  </a:scheme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mn-ea"/>
                  <a:cs typeface="Segoe UI" panose="020B0502040204020203" pitchFamily="34" charset="0"/>
                </a:endParaRPr>
              </a:p>
            </p:txBody>
          </p:sp>
          <p:sp>
            <p:nvSpPr>
              <p:cNvPr id="30" name="TextBox 29">
                <a:extLst>
                  <a:ext uri="{FF2B5EF4-FFF2-40B4-BE49-F238E27FC236}">
                    <a16:creationId xmlns:a16="http://schemas.microsoft.com/office/drawing/2014/main" id="{89F2CEE1-5198-4EBC-85AB-394744EFC703}"/>
                  </a:ext>
                </a:extLst>
              </p:cNvPr>
              <p:cNvSpPr txBox="1"/>
              <p:nvPr/>
            </p:nvSpPr>
            <p:spPr>
              <a:xfrm>
                <a:off x="11015905" y="1744272"/>
                <a:ext cx="588303" cy="307777"/>
              </a:xfrm>
              <a:prstGeom prst="rect">
                <a:avLst/>
              </a:prstGeom>
              <a:noFill/>
            </p:spPr>
            <p:txBody>
              <a:bodyPr wrap="none" rtlCol="0">
                <a:spAutoFit/>
              </a:bodyPr>
              <a:lstStyle/>
              <a:p>
                <a:r>
                  <a:rPr lang="en-US" sz="1400"/>
                  <a:t>Site 1</a:t>
                </a:r>
              </a:p>
            </p:txBody>
          </p:sp>
        </p:grpSp>
        <p:grpSp>
          <p:nvGrpSpPr>
            <p:cNvPr id="22" name="Group 21">
              <a:extLst>
                <a:ext uri="{FF2B5EF4-FFF2-40B4-BE49-F238E27FC236}">
                  <a16:creationId xmlns:a16="http://schemas.microsoft.com/office/drawing/2014/main" id="{032CE457-0E2E-496A-82FE-84F9DE326166}"/>
                </a:ext>
              </a:extLst>
            </p:cNvPr>
            <p:cNvGrpSpPr/>
            <p:nvPr/>
          </p:nvGrpSpPr>
          <p:grpSpPr>
            <a:xfrm>
              <a:off x="10952772" y="3736359"/>
              <a:ext cx="891609" cy="1787555"/>
              <a:chOff x="10921672" y="3585556"/>
              <a:chExt cx="891609" cy="1787555"/>
            </a:xfrm>
          </p:grpSpPr>
          <p:pic>
            <p:nvPicPr>
              <p:cNvPr id="23" name="Picture 22">
                <a:extLst>
                  <a:ext uri="{FF2B5EF4-FFF2-40B4-BE49-F238E27FC236}">
                    <a16:creationId xmlns:a16="http://schemas.microsoft.com/office/drawing/2014/main" id="{05C6975C-A689-426C-A496-05CDF7DEC08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165170" y="4041945"/>
                <a:ext cx="444558" cy="509248"/>
              </a:xfrm>
              <a:prstGeom prst="rect">
                <a:avLst/>
              </a:prstGeom>
            </p:spPr>
          </p:pic>
          <p:pic>
            <p:nvPicPr>
              <p:cNvPr id="24" name="Picture 23">
                <a:extLst>
                  <a:ext uri="{FF2B5EF4-FFF2-40B4-BE49-F238E27FC236}">
                    <a16:creationId xmlns:a16="http://schemas.microsoft.com/office/drawing/2014/main" id="{2F06CAF2-943F-4D2E-8831-E3E1EC4474B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176298" y="4719893"/>
                <a:ext cx="444558" cy="509248"/>
              </a:xfrm>
              <a:prstGeom prst="rect">
                <a:avLst/>
              </a:prstGeom>
            </p:spPr>
          </p:pic>
          <p:sp>
            <p:nvSpPr>
              <p:cNvPr id="25" name="Rectangle 24">
                <a:extLst>
                  <a:ext uri="{FF2B5EF4-FFF2-40B4-BE49-F238E27FC236}">
                    <a16:creationId xmlns:a16="http://schemas.microsoft.com/office/drawing/2014/main" id="{23B1C556-C1C2-4298-8D0F-AC9CAE92E9C3}"/>
                  </a:ext>
                </a:extLst>
              </p:cNvPr>
              <p:cNvSpPr/>
              <p:nvPr/>
            </p:nvSpPr>
            <p:spPr bwMode="auto">
              <a:xfrm>
                <a:off x="10921672" y="3872873"/>
                <a:ext cx="891609" cy="1500238"/>
              </a:xfrm>
              <a:prstGeom prst="rect">
                <a:avLst/>
              </a:prstGeom>
              <a:noFill/>
              <a:ln w="28575" cap="flat" cmpd="sng" algn="ctr">
                <a:solidFill>
                  <a:schemeClr val="bg1">
                    <a:lumMod val="65000"/>
                  </a:scheme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mn-ea"/>
                  <a:cs typeface="Segoe UI" panose="020B0502040204020203" pitchFamily="34" charset="0"/>
                </a:endParaRPr>
              </a:p>
            </p:txBody>
          </p:sp>
          <p:sp>
            <p:nvSpPr>
              <p:cNvPr id="26" name="TextBox 25">
                <a:extLst>
                  <a:ext uri="{FF2B5EF4-FFF2-40B4-BE49-F238E27FC236}">
                    <a16:creationId xmlns:a16="http://schemas.microsoft.com/office/drawing/2014/main" id="{F9350C70-813B-46B9-818B-83EC33FC1841}"/>
                  </a:ext>
                </a:extLst>
              </p:cNvPr>
              <p:cNvSpPr txBox="1"/>
              <p:nvPr/>
            </p:nvSpPr>
            <p:spPr>
              <a:xfrm>
                <a:off x="11093298" y="3585556"/>
                <a:ext cx="588303" cy="307777"/>
              </a:xfrm>
              <a:prstGeom prst="rect">
                <a:avLst/>
              </a:prstGeom>
              <a:noFill/>
            </p:spPr>
            <p:txBody>
              <a:bodyPr wrap="none" rtlCol="0">
                <a:spAutoFit/>
              </a:bodyPr>
              <a:lstStyle/>
              <a:p>
                <a:r>
                  <a:rPr lang="en-US" sz="1400"/>
                  <a:t>Site 2</a:t>
                </a:r>
              </a:p>
            </p:txBody>
          </p:sp>
        </p:grpSp>
      </p:grpSp>
      <p:sp>
        <p:nvSpPr>
          <p:cNvPr id="5" name="TextBox 4">
            <a:extLst>
              <a:ext uri="{FF2B5EF4-FFF2-40B4-BE49-F238E27FC236}">
                <a16:creationId xmlns:a16="http://schemas.microsoft.com/office/drawing/2014/main" id="{1E246D37-BEFA-4720-9AEA-E48AA459E4FF}"/>
              </a:ext>
            </a:extLst>
          </p:cNvPr>
          <p:cNvSpPr txBox="1"/>
          <p:nvPr/>
        </p:nvSpPr>
        <p:spPr>
          <a:xfrm>
            <a:off x="241821" y="4072763"/>
            <a:ext cx="5922021" cy="2508379"/>
          </a:xfrm>
          <a:prstGeom prst="rect">
            <a:avLst/>
          </a:prstGeom>
          <a:noFill/>
        </p:spPr>
        <p:txBody>
          <a:bodyPr wrap="square" lIns="0" tIns="0" rIns="0" bIns="0" rtlCol="0">
            <a:spAutoFit/>
          </a:bodyPr>
          <a:lstStyle/>
          <a:p>
            <a:pPr defTabSz="932742">
              <a:spcBef>
                <a:spcPts val="600"/>
              </a:spcBef>
              <a:buSzPct val="90000"/>
            </a:pPr>
            <a:r>
              <a:rPr lang="en-US" sz="2000" b="1" dirty="0">
                <a:solidFill>
                  <a:srgbClr val="F37521"/>
                </a:solidFill>
                <a:cs typeface="Segoe UI Semilight" panose="020B0402040204020203" pitchFamily="34" charset="0"/>
              </a:rPr>
              <a:t>New preview features</a:t>
            </a:r>
          </a:p>
          <a:p>
            <a:pPr defTabSz="932742">
              <a:spcBef>
                <a:spcPts val="600"/>
              </a:spcBef>
              <a:buSzPct val="90000"/>
            </a:pPr>
            <a:endParaRPr lang="en-US" sz="800" dirty="0">
              <a:solidFill>
                <a:srgbClr val="0070C0"/>
              </a:solidFill>
              <a:latin typeface="Segoe UI Semibold"/>
            </a:endParaRPr>
          </a:p>
          <a:p>
            <a:pPr defTabSz="932742">
              <a:spcBef>
                <a:spcPts val="600"/>
              </a:spcBef>
              <a:buSzPct val="90000"/>
            </a:pPr>
            <a:r>
              <a:rPr lang="en-US" sz="1800" dirty="0">
                <a:solidFill>
                  <a:srgbClr val="0070C0"/>
                </a:solidFill>
                <a:latin typeface="Segoe UI Semibold"/>
              </a:rPr>
              <a:t>WAF Configurability</a:t>
            </a:r>
          </a:p>
          <a:p>
            <a:pPr lvl="1" defTabSz="932742">
              <a:spcBef>
                <a:spcPts val="600"/>
              </a:spcBef>
              <a:buSzPct val="90000"/>
            </a:pPr>
            <a:r>
              <a:rPr lang="en-US" sz="1600" dirty="0">
                <a:gradFill>
                  <a:gsLst>
                    <a:gs pos="1250">
                      <a:schemeClr val="tx1"/>
                    </a:gs>
                    <a:gs pos="100000">
                      <a:schemeClr val="tx1"/>
                    </a:gs>
                  </a:gsLst>
                  <a:lin ang="5400000" scaled="0"/>
                </a:gradFill>
                <a:cs typeface="Segoe UI Semilight" panose="020B0402040204020203" pitchFamily="34" charset="0"/>
              </a:rPr>
              <a:t>Control request body evaluation</a:t>
            </a:r>
          </a:p>
          <a:p>
            <a:pPr lvl="1" defTabSz="932742">
              <a:spcBef>
                <a:spcPts val="600"/>
              </a:spcBef>
              <a:buSzPct val="90000"/>
            </a:pPr>
            <a:r>
              <a:rPr lang="en-US" sz="1600" dirty="0"/>
              <a:t>Control request and file sizes</a:t>
            </a:r>
            <a:endParaRPr lang="en-US" sz="1200" dirty="0">
              <a:gradFill>
                <a:gsLst>
                  <a:gs pos="1250">
                    <a:schemeClr val="tx1"/>
                  </a:gs>
                  <a:gs pos="100000">
                    <a:schemeClr val="tx1"/>
                  </a:gs>
                </a:gsLst>
                <a:lin ang="5400000" scaled="0"/>
              </a:gradFill>
              <a:cs typeface="Segoe UI Semilight" panose="020B0402040204020203" pitchFamily="34" charset="0"/>
            </a:endParaRPr>
          </a:p>
          <a:p>
            <a:pPr defTabSz="932742">
              <a:spcBef>
                <a:spcPts val="600"/>
              </a:spcBef>
              <a:buSzPct val="90000"/>
            </a:pPr>
            <a:r>
              <a:rPr lang="en-US" sz="1800" dirty="0">
                <a:solidFill>
                  <a:srgbClr val="0070C0"/>
                </a:solidFill>
                <a:latin typeface="Segoe UI Semibold"/>
              </a:rPr>
              <a:t>WAF Exclusion List</a:t>
            </a:r>
          </a:p>
          <a:p>
            <a:pPr lvl="1" defTabSz="932742">
              <a:spcBef>
                <a:spcPts val="600"/>
              </a:spcBef>
              <a:buSzPct val="90000"/>
            </a:pPr>
            <a:r>
              <a:rPr lang="en-US" sz="1600" dirty="0">
                <a:gradFill>
                  <a:gsLst>
                    <a:gs pos="1250">
                      <a:schemeClr val="tx1"/>
                    </a:gs>
                    <a:gs pos="100000">
                      <a:schemeClr val="tx1"/>
                    </a:gs>
                  </a:gsLst>
                  <a:lin ang="5400000" scaled="0"/>
                </a:gradFill>
                <a:cs typeface="Segoe UI Semilight" panose="020B0402040204020203" pitchFamily="34" charset="0"/>
              </a:rPr>
              <a:t>Exclude request attributes from WAF evaluation</a:t>
            </a:r>
          </a:p>
          <a:p>
            <a:pPr lvl="1" defTabSz="932742">
              <a:spcBef>
                <a:spcPts val="600"/>
              </a:spcBef>
              <a:buSzPct val="90000"/>
            </a:pPr>
            <a:r>
              <a:rPr lang="en-US" sz="1600" dirty="0">
                <a:gradFill>
                  <a:gsLst>
                    <a:gs pos="1250">
                      <a:schemeClr val="tx1"/>
                    </a:gs>
                    <a:gs pos="100000">
                      <a:schemeClr val="tx1"/>
                    </a:gs>
                  </a:gsLst>
                  <a:lin ang="5400000" scaled="0"/>
                </a:gradFill>
                <a:cs typeface="Segoe UI Semilight" panose="020B0402040204020203" pitchFamily="34" charset="0"/>
              </a:rPr>
              <a:t>Apply to request header/cookies/parameters</a:t>
            </a:r>
          </a:p>
        </p:txBody>
      </p:sp>
      <p:sp>
        <p:nvSpPr>
          <p:cNvPr id="45" name="Freeform 5">
            <a:extLst>
              <a:ext uri="{FF2B5EF4-FFF2-40B4-BE49-F238E27FC236}">
                <a16:creationId xmlns:a16="http://schemas.microsoft.com/office/drawing/2014/main" id="{A612EDCB-0AF8-4D4B-81BD-6BEA801FE3E7}"/>
              </a:ext>
            </a:extLst>
          </p:cNvPr>
          <p:cNvSpPr>
            <a:spLocks noEditPoints="1"/>
          </p:cNvSpPr>
          <p:nvPr/>
        </p:nvSpPr>
        <p:spPr bwMode="auto">
          <a:xfrm>
            <a:off x="8535331" y="2006553"/>
            <a:ext cx="1011193" cy="897794"/>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FF0000"/>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46" name="Picture 45">
            <a:extLst>
              <a:ext uri="{FF2B5EF4-FFF2-40B4-BE49-F238E27FC236}">
                <a16:creationId xmlns:a16="http://schemas.microsoft.com/office/drawing/2014/main" id="{32F4987B-7C80-3E4D-98BC-02F1FA577B9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27146" y="3363797"/>
            <a:ext cx="1030430" cy="1010521"/>
          </a:xfrm>
          <a:prstGeom prst="rect">
            <a:avLst/>
          </a:prstGeom>
        </p:spPr>
      </p:pic>
    </p:spTree>
    <p:extLst>
      <p:ext uri="{BB962C8B-B14F-4D97-AF65-F5344CB8AC3E}">
        <p14:creationId xmlns:p14="http://schemas.microsoft.com/office/powerpoint/2010/main" val="81418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lstStyle/>
          <a:p>
            <a:r>
              <a:rPr lang="en-US" dirty="0"/>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08528" y="2387444"/>
            <a:ext cx="6166953" cy="4339650"/>
          </a:xfrm>
        </p:spPr>
        <p:txBody>
          <a:bodyPr wrap="square">
            <a:spAutoFit/>
          </a:bodyPr>
          <a:lstStyle/>
          <a:p>
            <a:pPr marL="0" indent="0">
              <a:buNone/>
            </a:pPr>
            <a:r>
              <a:rPr lang="en-US" sz="2400" b="1" dirty="0">
                <a:solidFill>
                  <a:schemeClr val="tx1"/>
                </a:solidFill>
                <a:latin typeface="+mj-lt"/>
              </a:rPr>
              <a:t>Central governance of all traffic flows</a:t>
            </a:r>
          </a:p>
          <a:p>
            <a:pPr marL="190500" indent="-190500">
              <a:buFont typeface="Arial" panose="020B0604020202020204" pitchFamily="34" charset="0"/>
              <a:buChar char="•"/>
            </a:pPr>
            <a:r>
              <a:rPr lang="en-US" sz="1800" dirty="0">
                <a:latin typeface="+mn-lt"/>
              </a:rPr>
              <a:t>Built-in high availability and auto scale</a:t>
            </a:r>
          </a:p>
          <a:p>
            <a:pPr marL="190500" indent="-190500">
              <a:buFont typeface="Arial" panose="020B0604020202020204" pitchFamily="34" charset="0"/>
              <a:buChar char="•"/>
            </a:pPr>
            <a:r>
              <a:rPr lang="en-US" sz="1800" dirty="0">
                <a:latin typeface="+mn-lt"/>
              </a:rPr>
              <a:t>Network and application traffic filtering</a:t>
            </a:r>
          </a:p>
          <a:p>
            <a:pPr marL="190500" indent="-190500">
              <a:buFont typeface="Arial" panose="020B0604020202020204" pitchFamily="34" charset="0"/>
              <a:buChar char="•"/>
            </a:pPr>
            <a:r>
              <a:rPr lang="en-US" sz="1800" dirty="0">
                <a:latin typeface="+mn-lt"/>
              </a:rPr>
              <a:t>Centralized policy across </a:t>
            </a:r>
            <a:r>
              <a:rPr lang="en-US" sz="1800" dirty="0" err="1">
                <a:latin typeface="+mn-lt"/>
              </a:rPr>
              <a:t>VNets</a:t>
            </a:r>
            <a:r>
              <a:rPr lang="en-US" sz="1800" dirty="0">
                <a:latin typeface="+mn-lt"/>
              </a:rPr>
              <a:t> and subscriptions</a:t>
            </a:r>
          </a:p>
          <a:p>
            <a:pPr marL="0" indent="0">
              <a:spcBef>
                <a:spcPts val="1800"/>
              </a:spcBef>
              <a:buNone/>
            </a:pPr>
            <a:r>
              <a:rPr lang="en-US" sz="2400" dirty="0">
                <a:latin typeface="+mj-lt"/>
              </a:rPr>
              <a:t>Complete VNET protection</a:t>
            </a:r>
          </a:p>
          <a:p>
            <a:pPr marL="190500" indent="-190500">
              <a:buFont typeface="Arial" panose="020B0604020202020204" pitchFamily="34" charset="0"/>
              <a:buChar char="•"/>
            </a:pPr>
            <a:r>
              <a:rPr lang="en-US" sz="1800" dirty="0">
                <a:latin typeface="+mn-lt"/>
              </a:rPr>
              <a:t>Filter Outbound, Inbound, Spoke-Spoke &amp; Hybrid Connections traffic (VPN and ExpressRoute) </a:t>
            </a:r>
          </a:p>
          <a:p>
            <a:pPr marL="0" indent="0">
              <a:spcBef>
                <a:spcPts val="1800"/>
              </a:spcBef>
              <a:buNone/>
            </a:pPr>
            <a:r>
              <a:rPr lang="en-US" sz="2400" dirty="0">
                <a:latin typeface="+mj-lt"/>
              </a:rPr>
              <a:t>Centralized logging</a:t>
            </a:r>
          </a:p>
          <a:p>
            <a:pPr marL="190500" indent="-190500">
              <a:buFont typeface="Arial" panose="020B0604020202020204" pitchFamily="34" charset="0"/>
              <a:buChar char="•"/>
            </a:pPr>
            <a:r>
              <a:rPr lang="en-US" sz="1800" dirty="0">
                <a:latin typeface="+mn-lt"/>
              </a:rPr>
              <a:t>Archive logs to a storage account, stream events to your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08528" y="1130022"/>
            <a:ext cx="7563343" cy="584775"/>
          </a:xfrm>
          <a:prstGeom prst="rect">
            <a:avLst/>
          </a:prstGeom>
        </p:spPr>
        <p:txBody>
          <a:bodyPr wrap="square" lIns="0">
            <a:spAutoFit/>
          </a:bodyPr>
          <a:lstStyle/>
          <a:p>
            <a:pPr>
              <a:defRPr/>
            </a:pPr>
            <a:r>
              <a:rPr lang="en-US" sz="3200" dirty="0">
                <a:solidFill>
                  <a:srgbClr val="F37521"/>
                </a:solidFill>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dirty="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5894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20" y="5578663"/>
            <a:ext cx="609600" cy="666272"/>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algn="l"/>
            <a:r>
              <a:rPr lang="en-US" sz="1400" b="1">
                <a:gradFill>
                  <a:gsLst>
                    <a:gs pos="2917">
                      <a:schemeClr val="tx1"/>
                    </a:gs>
                    <a:gs pos="30000">
                      <a:schemeClr val="tx1"/>
                    </a:gs>
                  </a:gsLst>
                  <a:lin ang="5400000" scaled="0"/>
                </a:gradFill>
              </a:rPr>
              <a:t>Azure Firewall</a:t>
            </a:r>
          </a:p>
        </p:txBody>
      </p:sp>
      <p:sp>
        <p:nvSpPr>
          <p:cNvPr id="86" name="TextBox 85">
            <a:extLst>
              <a:ext uri="{FF2B5EF4-FFF2-40B4-BE49-F238E27FC236}">
                <a16:creationId xmlns:a16="http://schemas.microsoft.com/office/drawing/2014/main" id="{C5B010F3-D18A-DF48-A030-0D1EE789EF63}"/>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algn="ctr"/>
            <a:r>
              <a:rPr lang="en-US">
                <a:solidFill>
                  <a:schemeClr val="bg1"/>
                </a:solidFill>
              </a:rPr>
              <a:t>GA</a:t>
            </a:r>
          </a:p>
        </p:txBody>
      </p:sp>
      <p:sp>
        <p:nvSpPr>
          <p:cNvPr id="5" name="TextBox 4">
            <a:extLst>
              <a:ext uri="{FF2B5EF4-FFF2-40B4-BE49-F238E27FC236}">
                <a16:creationId xmlns:a16="http://schemas.microsoft.com/office/drawing/2014/main" id="{108647E3-F1EA-4775-8C11-9671D5E15197}"/>
              </a:ext>
            </a:extLst>
          </p:cNvPr>
          <p:cNvSpPr txBox="1"/>
          <p:nvPr/>
        </p:nvSpPr>
        <p:spPr>
          <a:xfrm>
            <a:off x="375684" y="1928267"/>
            <a:ext cx="5521842" cy="307777"/>
          </a:xfrm>
          <a:prstGeom prst="rect">
            <a:avLst/>
          </a:prstGeom>
          <a:noFill/>
        </p:spPr>
        <p:txBody>
          <a:bodyPr wrap="square" lIns="0" tIns="0" rIns="0" bIns="0" rtlCol="0">
            <a:spAutoFit/>
          </a:bodyPr>
          <a:lstStyle/>
          <a:p>
            <a:pPr algn="l"/>
            <a:r>
              <a:rPr lang="en-US" sz="2000" dirty="0">
                <a:solidFill>
                  <a:srgbClr val="F37521"/>
                </a:solidFill>
                <a:latin typeface="Segoe UI Semibold"/>
              </a:rPr>
              <a:t>A first among public cloud providers</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Tree>
    <p:extLst>
      <p:ext uri="{BB962C8B-B14F-4D97-AF65-F5344CB8AC3E}">
        <p14:creationId xmlns:p14="http://schemas.microsoft.com/office/powerpoint/2010/main" val="383732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3771767" cy="553998"/>
          </a:xfrm>
        </p:spPr>
        <p:txBody>
          <a:bodyPr/>
          <a:lstStyle/>
          <a:p>
            <a:r>
              <a:rPr lang="en-US" dirty="0"/>
              <a:t>Step 3</a:t>
            </a:r>
          </a:p>
        </p:txBody>
      </p:sp>
      <p:sp>
        <p:nvSpPr>
          <p:cNvPr id="5" name="TextBox 4">
            <a:extLst>
              <a:ext uri="{FF2B5EF4-FFF2-40B4-BE49-F238E27FC236}">
                <a16:creationId xmlns:a16="http://schemas.microsoft.com/office/drawing/2014/main" id="{02665BC6-0DE6-404E-8837-EFEA4EEADF38}"/>
              </a:ext>
            </a:extLst>
          </p:cNvPr>
          <p:cNvSpPr txBox="1"/>
          <p:nvPr/>
        </p:nvSpPr>
        <p:spPr>
          <a:xfrm>
            <a:off x="588262" y="5023945"/>
            <a:ext cx="5310120"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Hit East IIS public IP with laptop browser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Hit West IIS public IP with laptop browser</a:t>
            </a:r>
          </a:p>
        </p:txBody>
      </p:sp>
      <p:pic>
        <p:nvPicPr>
          <p:cNvPr id="4" name="Picture 3">
            <a:extLst>
              <a:ext uri="{FF2B5EF4-FFF2-40B4-BE49-F238E27FC236}">
                <a16:creationId xmlns:a16="http://schemas.microsoft.com/office/drawing/2014/main" id="{B0335CEF-A039-450D-A233-52E7886C8496}"/>
              </a:ext>
            </a:extLst>
          </p:cNvPr>
          <p:cNvPicPr>
            <a:picLocks noChangeAspect="1"/>
          </p:cNvPicPr>
          <p:nvPr/>
        </p:nvPicPr>
        <p:blipFill>
          <a:blip r:embed="rId3"/>
          <a:stretch>
            <a:fillRect/>
          </a:stretch>
        </p:blipFill>
        <p:spPr>
          <a:xfrm>
            <a:off x="4360030" y="357604"/>
            <a:ext cx="7243707" cy="6215734"/>
          </a:xfrm>
          <a:prstGeom prst="rect">
            <a:avLst/>
          </a:prstGeom>
        </p:spPr>
      </p:pic>
      <p:sp>
        <p:nvSpPr>
          <p:cNvPr id="7" name="TextBox 6">
            <a:extLst>
              <a:ext uri="{FF2B5EF4-FFF2-40B4-BE49-F238E27FC236}">
                <a16:creationId xmlns:a16="http://schemas.microsoft.com/office/drawing/2014/main" id="{A008CB2C-5F0E-4254-BD4C-F5D8A985861D}"/>
              </a:ext>
            </a:extLst>
          </p:cNvPr>
          <p:cNvSpPr txBox="1"/>
          <p:nvPr/>
        </p:nvSpPr>
        <p:spPr>
          <a:xfrm>
            <a:off x="588261" y="2248130"/>
            <a:ext cx="3771767"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WorkshopStep3.ps1 in PowerShell ISE</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WorkshopStep3.ps1</a:t>
            </a:r>
          </a:p>
        </p:txBody>
      </p:sp>
    </p:spTree>
    <p:extLst>
      <p:ext uri="{BB962C8B-B14F-4D97-AF65-F5344CB8AC3E}">
        <p14:creationId xmlns:p14="http://schemas.microsoft.com/office/powerpoint/2010/main" val="132927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3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26022" y="412457"/>
            <a:ext cx="10494261" cy="553998"/>
          </a:xfrm>
        </p:spPr>
        <p:txBody>
          <a:bodyPr/>
          <a:lstStyle/>
          <a:p>
            <a:r>
              <a:rPr lang="en-US"/>
              <a:t>Load balancing in Azure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cstate="hq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a:duotone>
              <a:prstClr val="black"/>
              <a:schemeClr val="accent5">
                <a:tint val="45000"/>
                <a:satMod val="400000"/>
              </a:schemeClr>
            </a:duotone>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cstate="hq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a:duotone>
              <a:prstClr val="black"/>
              <a:schemeClr val="accent5">
                <a:tint val="45000"/>
                <a:satMod val="400000"/>
              </a:schemeClr>
            </a:duotone>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a:duotone>
              <a:prstClr val="black"/>
              <a:schemeClr val="accent5">
                <a:tint val="45000"/>
                <a:satMod val="400000"/>
              </a:schemeClr>
            </a:duotone>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a:duotone>
              <a:prstClr val="black"/>
              <a:schemeClr val="accent5">
                <a:tint val="45000"/>
                <a:satMod val="400000"/>
              </a:schemeClr>
            </a:duotone>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1A1A1A"/>
                  </a:solidFill>
                  <a:latin typeface="Segoe UI Light" panose="020B0502040204020203" pitchFamily="34" charset="0"/>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b="1">
                <a:gradFill>
                  <a:gsLst>
                    <a:gs pos="1250">
                      <a:srgbClr val="1A1A1A"/>
                    </a:gs>
                    <a:gs pos="100000">
                      <a:srgbClr val="1A1A1A"/>
                    </a:gs>
                  </a:gsLst>
                  <a:lin ang="5400000" scaled="0"/>
                </a:gradFill>
              </a:rPr>
              <a:t>Internal</a:t>
            </a:r>
            <a:endPar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280290" y="429894"/>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cstate="hqprint">
            <a:grayscl/>
            <a:extLst>
              <a:ext uri="{28A0092B-C50C-407E-A947-70E740481C1C}">
                <a14:useLocalDpi xmlns:a14="http://schemas.microsoft.com/office/drawing/2010/main"/>
              </a:ext>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cstate="hq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cstate="hq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cstate="hq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cstate="hq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3988" y="3864379"/>
            <a:ext cx="334397" cy="334397"/>
          </a:xfrm>
          <a:prstGeom prst="rect">
            <a:avLst/>
          </a:prstGeom>
        </p:spPr>
      </p:pic>
      <p:grpSp>
        <p:nvGrpSpPr>
          <p:cNvPr id="83" name="Group 82">
            <a:extLst>
              <a:ext uri="{FF2B5EF4-FFF2-40B4-BE49-F238E27FC236}">
                <a16:creationId xmlns:a16="http://schemas.microsoft.com/office/drawing/2014/main" id="{C19D856F-46E1-45BE-A50E-7F4DBA083A9E}"/>
              </a:ext>
            </a:extLst>
          </p:cNvPr>
          <p:cNvGrpSpPr/>
          <p:nvPr/>
        </p:nvGrpSpPr>
        <p:grpSpPr>
          <a:xfrm>
            <a:off x="8495195" y="1935744"/>
            <a:ext cx="1578483" cy="669065"/>
            <a:chOff x="4961420" y="1804059"/>
            <a:chExt cx="1578483" cy="669065"/>
          </a:xfrm>
        </p:grpSpPr>
        <p:sp>
          <p:nvSpPr>
            <p:cNvPr id="84" name="Rectangle: Rounded Corners 83">
              <a:extLst>
                <a:ext uri="{FF2B5EF4-FFF2-40B4-BE49-F238E27FC236}">
                  <a16:creationId xmlns:a16="http://schemas.microsoft.com/office/drawing/2014/main" id="{182C2FDD-9B4E-4DC1-BA3F-4BFBE35B4468}"/>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F33E8095-88E2-4C2B-94B7-BCCE0BC6AB2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86" name="TextBox 85">
              <a:extLst>
                <a:ext uri="{FF2B5EF4-FFF2-40B4-BE49-F238E27FC236}">
                  <a16:creationId xmlns:a16="http://schemas.microsoft.com/office/drawing/2014/main" id="{E71A6634-B1EE-4060-96E8-D0F92FFEE304}"/>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6468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39589" y="375266"/>
            <a:ext cx="10061448" cy="553998"/>
          </a:xfrm>
        </p:spPr>
        <p:txBody>
          <a:bodyPr/>
          <a:lstStyle/>
          <a:p>
            <a:r>
              <a:rPr lang="en-US"/>
              <a:t>Building for global scale</a:t>
            </a:r>
          </a:p>
        </p:txBody>
      </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79969" y="1275600"/>
            <a:ext cx="3507241"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applications</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97468" y="1783930"/>
            <a:ext cx="4297929" cy="104009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global reliability and performance with cross-region and zonal redundancy.</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6629017" y="1305108"/>
            <a:ext cx="4983014" cy="541229"/>
          </a:xfrm>
          <a:prstGeom prst="rect">
            <a:avLst/>
          </a:prstGeom>
        </p:spPr>
        <p:txBody>
          <a:bodyPr anchor="t">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sz="2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Streaming, Gaming &amp; Cross premises</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6682028" y="1846337"/>
            <a:ext cx="5185578" cy="10775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700" dirty="0">
                <a:gradFill>
                  <a:gsLst>
                    <a:gs pos="1250">
                      <a:srgbClr val="1A1A1A"/>
                    </a:gs>
                    <a:gs pos="100000">
                      <a:srgbClr val="1A1A1A"/>
                    </a:gs>
                  </a:gsLst>
                  <a:lin ang="5400000" scaled="0"/>
                </a:gradFill>
              </a:rPr>
              <a:t>Maximize availability of non http workloads globally OR m</a:t>
            </a:r>
            <a:r>
              <a:rPr kumimoji="0" lang="en-US" sz="17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igrate</a:t>
            </a: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the cloud across regional and on-prem resources for all protocols</a:t>
            </a:r>
          </a:p>
        </p:txBody>
      </p:sp>
      <p:grpSp>
        <p:nvGrpSpPr>
          <p:cNvPr id="67" name="Group 66">
            <a:extLst>
              <a:ext uri="{FF2B5EF4-FFF2-40B4-BE49-F238E27FC236}">
                <a16:creationId xmlns:a16="http://schemas.microsoft.com/office/drawing/2014/main" id="{8D9C4D5C-FD38-4361-A19D-C116ABEB0AEF}"/>
              </a:ext>
            </a:extLst>
          </p:cNvPr>
          <p:cNvGrpSpPr/>
          <p:nvPr/>
        </p:nvGrpSpPr>
        <p:grpSpPr>
          <a:xfrm>
            <a:off x="2083336" y="4130965"/>
            <a:ext cx="1931173" cy="611874"/>
            <a:chOff x="4961420" y="1743825"/>
            <a:chExt cx="1161284" cy="669065"/>
          </a:xfrm>
        </p:grpSpPr>
        <p:sp>
          <p:nvSpPr>
            <p:cNvPr id="68" name="Rectangle: Rounded Corners 67">
              <a:extLst>
                <a:ext uri="{FF2B5EF4-FFF2-40B4-BE49-F238E27FC236}">
                  <a16:creationId xmlns:a16="http://schemas.microsoft.com/office/drawing/2014/main" id="{98E1D8AA-4E8D-403C-A0E4-7435EC4E4C81}"/>
                </a:ext>
              </a:extLst>
            </p:cNvPr>
            <p:cNvSpPr/>
            <p:nvPr/>
          </p:nvSpPr>
          <p:spPr>
            <a:xfrm>
              <a:off x="4961420" y="1743825"/>
              <a:ext cx="1161284"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75BC85D-D051-43F4-9BF0-D44FFF86331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50499" y="1885514"/>
              <a:ext cx="241912" cy="415803"/>
            </a:xfrm>
            <a:prstGeom prst="rect">
              <a:avLst/>
            </a:prstGeom>
          </p:spPr>
        </p:pic>
        <p:sp>
          <p:nvSpPr>
            <p:cNvPr id="71" name="TextBox 70">
              <a:extLst>
                <a:ext uri="{FF2B5EF4-FFF2-40B4-BE49-F238E27FC236}">
                  <a16:creationId xmlns:a16="http://schemas.microsoft.com/office/drawing/2014/main" id="{F1A43738-52CE-4376-874A-2B0B32A075AC}"/>
                </a:ext>
              </a:extLst>
            </p:cNvPr>
            <p:cNvSpPr txBox="1"/>
            <p:nvPr/>
          </p:nvSpPr>
          <p:spPr>
            <a:xfrm>
              <a:off x="5384517" y="1862583"/>
              <a:ext cx="59541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72" name="Group 71">
            <a:extLst>
              <a:ext uri="{FF2B5EF4-FFF2-40B4-BE49-F238E27FC236}">
                <a16:creationId xmlns:a16="http://schemas.microsoft.com/office/drawing/2014/main" id="{8A4F0DA0-52BE-46AC-8818-CFEE5B1846D5}"/>
              </a:ext>
            </a:extLst>
          </p:cNvPr>
          <p:cNvGrpSpPr/>
          <p:nvPr/>
        </p:nvGrpSpPr>
        <p:grpSpPr>
          <a:xfrm>
            <a:off x="2268840" y="2993544"/>
            <a:ext cx="1621946" cy="611874"/>
            <a:chOff x="2050458" y="1804059"/>
            <a:chExt cx="1773548" cy="669065"/>
          </a:xfrm>
        </p:grpSpPr>
        <p:sp>
          <p:nvSpPr>
            <p:cNvPr id="73" name="Rectangle: Rounded Corners 72">
              <a:extLst>
                <a:ext uri="{FF2B5EF4-FFF2-40B4-BE49-F238E27FC236}">
                  <a16:creationId xmlns:a16="http://schemas.microsoft.com/office/drawing/2014/main" id="{68EC0DA7-59B6-4F79-A85C-404F6430740A}"/>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B0BEC772-86A3-432C-9592-9CF11750615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0431" y="1985766"/>
              <a:ext cx="348570" cy="348570"/>
            </a:xfrm>
            <a:prstGeom prst="rect">
              <a:avLst/>
            </a:prstGeom>
          </p:spPr>
        </p:pic>
        <p:sp>
          <p:nvSpPr>
            <p:cNvPr id="75" name="TextBox 74">
              <a:extLst>
                <a:ext uri="{FF2B5EF4-FFF2-40B4-BE49-F238E27FC236}">
                  <a16:creationId xmlns:a16="http://schemas.microsoft.com/office/drawing/2014/main" id="{30E1A40D-FE05-4A28-86B3-4216B5880BA1}"/>
                </a:ext>
              </a:extLst>
            </p:cNvPr>
            <p:cNvSpPr txBox="1"/>
            <p:nvPr/>
          </p:nvSpPr>
          <p:spPr>
            <a:xfrm>
              <a:off x="2554423" y="2012110"/>
              <a:ext cx="1087868" cy="2860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76" name="TextBox 75">
              <a:extLst>
                <a:ext uri="{FF2B5EF4-FFF2-40B4-BE49-F238E27FC236}">
                  <a16:creationId xmlns:a16="http://schemas.microsoft.com/office/drawing/2014/main" id="{02219746-3FD3-4FAF-8F12-E6F5C90DBDD1}"/>
                </a:ext>
              </a:extLst>
            </p:cNvPr>
            <p:cNvSpPr txBox="1"/>
            <p:nvPr/>
          </p:nvSpPr>
          <p:spPr>
            <a:xfrm rot="2525463">
              <a:off x="3095121"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6C3BECAC-4B83-4143-B407-ADC846AF3AA5}"/>
                </a:ext>
              </a:extLst>
            </p:cNvPr>
            <p:cNvSpPr/>
            <p:nvPr/>
          </p:nvSpPr>
          <p:spPr>
            <a:xfrm rot="2475568">
              <a:off x="3184435" y="1869675"/>
              <a:ext cx="582292" cy="235581"/>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Preview</a:t>
              </a:r>
            </a:p>
          </p:txBody>
        </p:sp>
      </p:grpSp>
      <p:grpSp>
        <p:nvGrpSpPr>
          <p:cNvPr id="78" name="Group 77">
            <a:extLst>
              <a:ext uri="{FF2B5EF4-FFF2-40B4-BE49-F238E27FC236}">
                <a16:creationId xmlns:a16="http://schemas.microsoft.com/office/drawing/2014/main" id="{B0CCEE3E-16E2-4C89-92CB-2C5B629750CE}"/>
              </a:ext>
            </a:extLst>
          </p:cNvPr>
          <p:cNvGrpSpPr/>
          <p:nvPr/>
        </p:nvGrpSpPr>
        <p:grpSpPr>
          <a:xfrm>
            <a:off x="2310131" y="5641888"/>
            <a:ext cx="1459951" cy="611874"/>
            <a:chOff x="4147637" y="898596"/>
            <a:chExt cx="1596411" cy="669065"/>
          </a:xfrm>
        </p:grpSpPr>
        <p:sp>
          <p:nvSpPr>
            <p:cNvPr id="79" name="Rectangle: Rounded Corners 78">
              <a:extLst>
                <a:ext uri="{FF2B5EF4-FFF2-40B4-BE49-F238E27FC236}">
                  <a16:creationId xmlns:a16="http://schemas.microsoft.com/office/drawing/2014/main" id="{EBF79F08-6FCF-4AFB-81E3-95ADAA0220A3}"/>
                </a:ext>
              </a:extLst>
            </p:cNvPr>
            <p:cNvSpPr/>
            <p:nvPr/>
          </p:nvSpPr>
          <p:spPr>
            <a:xfrm>
              <a:off x="4147637" y="898596"/>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CC3DF7B-19C3-44D1-9D20-8647CC2BAF9A}"/>
                </a:ext>
              </a:extLst>
            </p:cNvPr>
            <p:cNvSpPr txBox="1"/>
            <p:nvPr/>
          </p:nvSpPr>
          <p:spPr>
            <a:xfrm>
              <a:off x="4601451" y="1022311"/>
              <a:ext cx="1109991"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Internal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81" name="Picture 2" descr="Image result for standard load balancer icon">
              <a:extLst>
                <a:ext uri="{FF2B5EF4-FFF2-40B4-BE49-F238E27FC236}">
                  <a16:creationId xmlns:a16="http://schemas.microsoft.com/office/drawing/2014/main" id="{C065EEFF-372A-40EF-A56B-E498ACE781B1}"/>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t="-10981" b="-1"/>
            <a:stretch/>
          </p:blipFill>
          <p:spPr bwMode="auto">
            <a:xfrm>
              <a:off x="4223415" y="1019246"/>
              <a:ext cx="456174" cy="422512"/>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a:extLst>
              <a:ext uri="{FF2B5EF4-FFF2-40B4-BE49-F238E27FC236}">
                <a16:creationId xmlns:a16="http://schemas.microsoft.com/office/drawing/2014/main" id="{403922C6-92B7-494C-A7BB-B143C6385F3A}"/>
              </a:ext>
            </a:extLst>
          </p:cNvPr>
          <p:cNvSpPr txBox="1"/>
          <p:nvPr/>
        </p:nvSpPr>
        <p:spPr>
          <a:xfrm>
            <a:off x="2354679" y="4791568"/>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99" name="TextBox 98">
            <a:extLst>
              <a:ext uri="{FF2B5EF4-FFF2-40B4-BE49-F238E27FC236}">
                <a16:creationId xmlns:a16="http://schemas.microsoft.com/office/drawing/2014/main" id="{9E4D563A-9FE4-4C18-8429-1A0854336D86}"/>
              </a:ext>
            </a:extLst>
          </p:cNvPr>
          <p:cNvSpPr txBox="1"/>
          <p:nvPr/>
        </p:nvSpPr>
        <p:spPr>
          <a:xfrm>
            <a:off x="2242536" y="3654702"/>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grpSp>
        <p:nvGrpSpPr>
          <p:cNvPr id="100" name="Group 99">
            <a:extLst>
              <a:ext uri="{FF2B5EF4-FFF2-40B4-BE49-F238E27FC236}">
                <a16:creationId xmlns:a16="http://schemas.microsoft.com/office/drawing/2014/main" id="{08BD61F0-5316-45EA-9FE9-C2E12FA38F47}"/>
              </a:ext>
            </a:extLst>
          </p:cNvPr>
          <p:cNvGrpSpPr/>
          <p:nvPr/>
        </p:nvGrpSpPr>
        <p:grpSpPr>
          <a:xfrm>
            <a:off x="8002899" y="4665315"/>
            <a:ext cx="1589067" cy="611873"/>
            <a:chOff x="4147638" y="1008582"/>
            <a:chExt cx="1737595" cy="669065"/>
          </a:xfrm>
        </p:grpSpPr>
        <p:sp>
          <p:nvSpPr>
            <p:cNvPr id="101" name="Rectangle: Rounded Corners 100">
              <a:extLst>
                <a:ext uri="{FF2B5EF4-FFF2-40B4-BE49-F238E27FC236}">
                  <a16:creationId xmlns:a16="http://schemas.microsoft.com/office/drawing/2014/main" id="{686C0DD1-4B96-45C1-AE94-742167060624}"/>
                </a:ext>
              </a:extLst>
            </p:cNvPr>
            <p:cNvSpPr/>
            <p:nvPr/>
          </p:nvSpPr>
          <p:spPr>
            <a:xfrm>
              <a:off x="4147638" y="1008582"/>
              <a:ext cx="1737595"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50D17B0D-E724-4B7C-B79E-D0A4A98F2104}"/>
                </a:ext>
              </a:extLst>
            </p:cNvPr>
            <p:cNvSpPr txBox="1"/>
            <p:nvPr/>
          </p:nvSpPr>
          <p:spPr>
            <a:xfrm>
              <a:off x="4634057" y="1193399"/>
              <a:ext cx="1168314" cy="2860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103" name="Picture 2" descr="Image result for standard load balancer icon">
              <a:extLst>
                <a:ext uri="{FF2B5EF4-FFF2-40B4-BE49-F238E27FC236}">
                  <a16:creationId xmlns:a16="http://schemas.microsoft.com/office/drawing/2014/main" id="{D42A413E-697F-422E-B38B-96F964A10CC9}"/>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a:extLst>
              <a:ext uri="{FF2B5EF4-FFF2-40B4-BE49-F238E27FC236}">
                <a16:creationId xmlns:a16="http://schemas.microsoft.com/office/drawing/2014/main" id="{9756FFCC-FF9A-4F2A-813B-990E91001933}"/>
              </a:ext>
            </a:extLst>
          </p:cNvPr>
          <p:cNvGrpSpPr/>
          <p:nvPr/>
        </p:nvGrpSpPr>
        <p:grpSpPr>
          <a:xfrm>
            <a:off x="9460021" y="3383619"/>
            <a:ext cx="1459951" cy="591418"/>
            <a:chOff x="2812458" y="2809781"/>
            <a:chExt cx="1596411" cy="646697"/>
          </a:xfrm>
        </p:grpSpPr>
        <p:sp>
          <p:nvSpPr>
            <p:cNvPr id="105" name="Rectangle: Rounded Corners 104">
              <a:extLst>
                <a:ext uri="{FF2B5EF4-FFF2-40B4-BE49-F238E27FC236}">
                  <a16:creationId xmlns:a16="http://schemas.microsoft.com/office/drawing/2014/main" id="{732491E4-D963-4ABD-A84D-C67A1E8F9F67}"/>
                </a:ext>
              </a:extLst>
            </p:cNvPr>
            <p:cNvSpPr/>
            <p:nvPr/>
          </p:nvSpPr>
          <p:spPr>
            <a:xfrm>
              <a:off x="2812458" y="2809781"/>
              <a:ext cx="1596411" cy="646697"/>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106" name="Picture 2" descr="Image result for azure traffic manager logo">
              <a:extLst>
                <a:ext uri="{FF2B5EF4-FFF2-40B4-BE49-F238E27FC236}">
                  <a16:creationId xmlns:a16="http://schemas.microsoft.com/office/drawing/2014/main" id="{5EA83B74-C687-446A-9E8A-67B89794F473}"/>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F06D04F0-EA8F-4CB5-8A2A-1687CD7DB777}"/>
                </a:ext>
              </a:extLst>
            </p:cNvPr>
            <p:cNvSpPr txBox="1"/>
            <p:nvPr/>
          </p:nvSpPr>
          <p:spPr>
            <a:xfrm>
              <a:off x="3321001" y="2891111"/>
              <a:ext cx="108786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
        <p:nvSpPr>
          <p:cNvPr id="108" name="TextBox 107">
            <a:extLst>
              <a:ext uri="{FF2B5EF4-FFF2-40B4-BE49-F238E27FC236}">
                <a16:creationId xmlns:a16="http://schemas.microsoft.com/office/drawing/2014/main" id="{FA2A78B7-D4C1-44BA-B499-10E7DDE06783}"/>
              </a:ext>
            </a:extLst>
          </p:cNvPr>
          <p:cNvSpPr txBox="1"/>
          <p:nvPr/>
        </p:nvSpPr>
        <p:spPr>
          <a:xfrm>
            <a:off x="9403783" y="4060020"/>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4" name="Rectangle 3">
            <a:extLst>
              <a:ext uri="{FF2B5EF4-FFF2-40B4-BE49-F238E27FC236}">
                <a16:creationId xmlns:a16="http://schemas.microsoft.com/office/drawing/2014/main" id="{FAB67EA2-7424-4C9A-AFB0-459BDD98FC97}"/>
              </a:ext>
            </a:extLst>
          </p:cNvPr>
          <p:cNvSpPr/>
          <p:nvPr/>
        </p:nvSpPr>
        <p:spPr>
          <a:xfrm>
            <a:off x="559151" y="3097613"/>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Global</a:t>
            </a:r>
          </a:p>
        </p:txBody>
      </p:sp>
      <p:sp>
        <p:nvSpPr>
          <p:cNvPr id="114" name="Rectangle 113">
            <a:extLst>
              <a:ext uri="{FF2B5EF4-FFF2-40B4-BE49-F238E27FC236}">
                <a16:creationId xmlns:a16="http://schemas.microsoft.com/office/drawing/2014/main" id="{67310CD6-E403-4CA4-B6FB-514C2F782111}"/>
              </a:ext>
            </a:extLst>
          </p:cNvPr>
          <p:cNvSpPr/>
          <p:nvPr/>
        </p:nvSpPr>
        <p:spPr>
          <a:xfrm>
            <a:off x="571979" y="4191083"/>
            <a:ext cx="969240"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Regional</a:t>
            </a:r>
          </a:p>
        </p:txBody>
      </p:sp>
      <p:sp>
        <p:nvSpPr>
          <p:cNvPr id="115" name="Rectangle 114">
            <a:extLst>
              <a:ext uri="{FF2B5EF4-FFF2-40B4-BE49-F238E27FC236}">
                <a16:creationId xmlns:a16="http://schemas.microsoft.com/office/drawing/2014/main" id="{DE51CFA2-185C-44E3-9DC7-949BAA61460C}"/>
              </a:ext>
            </a:extLst>
          </p:cNvPr>
          <p:cNvSpPr/>
          <p:nvPr/>
        </p:nvSpPr>
        <p:spPr>
          <a:xfrm>
            <a:off x="541274" y="5022644"/>
            <a:ext cx="870367"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Internal</a:t>
            </a:r>
          </a:p>
        </p:txBody>
      </p:sp>
      <p:sp>
        <p:nvSpPr>
          <p:cNvPr id="116" name="Rectangle 115">
            <a:extLst>
              <a:ext uri="{FF2B5EF4-FFF2-40B4-BE49-F238E27FC236}">
                <a16:creationId xmlns:a16="http://schemas.microsoft.com/office/drawing/2014/main" id="{2796ED5C-AA8F-4141-ADBC-DDABCE05FC84}"/>
              </a:ext>
            </a:extLst>
          </p:cNvPr>
          <p:cNvSpPr/>
          <p:nvPr/>
        </p:nvSpPr>
        <p:spPr>
          <a:xfrm>
            <a:off x="6852504" y="3422611"/>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Global</a:t>
            </a:r>
          </a:p>
        </p:txBody>
      </p:sp>
      <p:sp>
        <p:nvSpPr>
          <p:cNvPr id="117" name="Rectangle 116">
            <a:extLst>
              <a:ext uri="{FF2B5EF4-FFF2-40B4-BE49-F238E27FC236}">
                <a16:creationId xmlns:a16="http://schemas.microsoft.com/office/drawing/2014/main" id="{2CBA9DD7-00A2-4D18-83E5-2E10F16749E3}"/>
              </a:ext>
            </a:extLst>
          </p:cNvPr>
          <p:cNvSpPr/>
          <p:nvPr/>
        </p:nvSpPr>
        <p:spPr>
          <a:xfrm>
            <a:off x="6502671" y="4594429"/>
            <a:ext cx="1089978"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Regional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&amp; Internal</a:t>
            </a:r>
          </a:p>
        </p:txBody>
      </p:sp>
      <p:sp>
        <p:nvSpPr>
          <p:cNvPr id="121" name="Rectangle: Rounded Corners 120">
            <a:extLst>
              <a:ext uri="{FF2B5EF4-FFF2-40B4-BE49-F238E27FC236}">
                <a16:creationId xmlns:a16="http://schemas.microsoft.com/office/drawing/2014/main" id="{29274B73-098A-4A2C-A90B-9965FB304B84}"/>
              </a:ext>
            </a:extLst>
          </p:cNvPr>
          <p:cNvSpPr/>
          <p:nvPr/>
        </p:nvSpPr>
        <p:spPr>
          <a:xfrm>
            <a:off x="10848047" y="4606251"/>
            <a:ext cx="768643" cy="1396504"/>
          </a:xfrm>
          <a:prstGeom prst="roundRect">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Rounded Corners 121">
            <a:extLst>
              <a:ext uri="{FF2B5EF4-FFF2-40B4-BE49-F238E27FC236}">
                <a16:creationId xmlns:a16="http://schemas.microsoft.com/office/drawing/2014/main" id="{E2C10FE8-4690-45B2-9BFA-302D9412C358}"/>
              </a:ext>
            </a:extLst>
          </p:cNvPr>
          <p:cNvSpPr/>
          <p:nvPr/>
        </p:nvSpPr>
        <p:spPr>
          <a:xfrm>
            <a:off x="7943983" y="4597711"/>
            <a:ext cx="1741665" cy="1396504"/>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Rounded Corners 122">
            <a:extLst>
              <a:ext uri="{FF2B5EF4-FFF2-40B4-BE49-F238E27FC236}">
                <a16:creationId xmlns:a16="http://schemas.microsoft.com/office/drawing/2014/main" id="{73C47930-A84F-4F45-8DD6-3CC3A3B7BBD9}"/>
              </a:ext>
            </a:extLst>
          </p:cNvPr>
          <p:cNvSpPr/>
          <p:nvPr/>
        </p:nvSpPr>
        <p:spPr>
          <a:xfrm>
            <a:off x="2184517" y="5576959"/>
            <a:ext cx="1700490" cy="1185348"/>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C3A9FFB9-13A1-46D6-898C-FC724828E128}"/>
              </a:ext>
            </a:extLst>
          </p:cNvPr>
          <p:cNvSpPr/>
          <p:nvPr/>
        </p:nvSpPr>
        <p:spPr>
          <a:xfrm>
            <a:off x="10826086" y="4590017"/>
            <a:ext cx="81650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On Prem</a:t>
            </a:r>
          </a:p>
        </p:txBody>
      </p:sp>
      <p:pic>
        <p:nvPicPr>
          <p:cNvPr id="5" name="Picture 4">
            <a:extLst>
              <a:ext uri="{FF2B5EF4-FFF2-40B4-BE49-F238E27FC236}">
                <a16:creationId xmlns:a16="http://schemas.microsoft.com/office/drawing/2014/main" id="{83DDB79F-D918-4CCF-B5E9-31DFD0A4DF34}"/>
              </a:ext>
            </a:extLst>
          </p:cNvPr>
          <p:cNvPicPr>
            <a:picLocks noChangeAspect="1"/>
          </p:cNvPicPr>
          <p:nvPr/>
        </p:nvPicPr>
        <p:blipFill>
          <a:blip r:embed="rId8"/>
          <a:stretch>
            <a:fillRect/>
          </a:stretch>
        </p:blipFill>
        <p:spPr>
          <a:xfrm>
            <a:off x="10943910" y="5425655"/>
            <a:ext cx="573721" cy="436271"/>
          </a:xfrm>
          <a:prstGeom prst="rect">
            <a:avLst/>
          </a:prstGeom>
        </p:spPr>
      </p:pic>
      <p:pic>
        <p:nvPicPr>
          <p:cNvPr id="125" name="Picture 124">
            <a:extLst>
              <a:ext uri="{FF2B5EF4-FFF2-40B4-BE49-F238E27FC236}">
                <a16:creationId xmlns:a16="http://schemas.microsoft.com/office/drawing/2014/main" id="{30DB1C4D-2DB6-4146-A798-0EE6D6595F8F}"/>
              </a:ext>
            </a:extLst>
          </p:cNvPr>
          <p:cNvPicPr>
            <a:picLocks noChangeAspect="1"/>
          </p:cNvPicPr>
          <p:nvPr/>
        </p:nvPicPr>
        <p:blipFill>
          <a:blip r:embed="rId9">
            <a:duotone>
              <a:prstClr val="black"/>
              <a:schemeClr val="accent5">
                <a:tint val="45000"/>
                <a:satMod val="400000"/>
              </a:schemeClr>
            </a:duotone>
          </a:blip>
          <a:stretch>
            <a:fillRect/>
          </a:stretch>
        </p:blipFill>
        <p:spPr>
          <a:xfrm>
            <a:off x="2588397" y="6374912"/>
            <a:ext cx="327157" cy="327157"/>
          </a:xfrm>
          <a:prstGeom prst="rect">
            <a:avLst/>
          </a:prstGeom>
        </p:spPr>
      </p:pic>
      <p:pic>
        <p:nvPicPr>
          <p:cNvPr id="126" name="Picture 125">
            <a:extLst>
              <a:ext uri="{FF2B5EF4-FFF2-40B4-BE49-F238E27FC236}">
                <a16:creationId xmlns:a16="http://schemas.microsoft.com/office/drawing/2014/main" id="{C509615E-7E9B-42E8-AC24-9C0482FC8329}"/>
              </a:ext>
            </a:extLst>
          </p:cNvPr>
          <p:cNvPicPr>
            <a:picLocks noChangeAspect="1"/>
          </p:cNvPicPr>
          <p:nvPr/>
        </p:nvPicPr>
        <p:blipFill>
          <a:blip r:embed="rId10">
            <a:duotone>
              <a:prstClr val="black"/>
              <a:schemeClr val="accent5">
                <a:tint val="45000"/>
                <a:satMod val="400000"/>
              </a:schemeClr>
            </a:duotone>
          </a:blip>
          <a:stretch>
            <a:fillRect/>
          </a:stretch>
        </p:blipFill>
        <p:spPr>
          <a:xfrm>
            <a:off x="3115435" y="6368655"/>
            <a:ext cx="333902" cy="333902"/>
          </a:xfrm>
          <a:prstGeom prst="rect">
            <a:avLst/>
          </a:prstGeom>
        </p:spPr>
      </p:pic>
      <p:pic>
        <p:nvPicPr>
          <p:cNvPr id="127" name="Picture 126">
            <a:extLst>
              <a:ext uri="{FF2B5EF4-FFF2-40B4-BE49-F238E27FC236}">
                <a16:creationId xmlns:a16="http://schemas.microsoft.com/office/drawing/2014/main" id="{7DFA8E43-6C4B-4C99-AC18-E95A523095B6}"/>
              </a:ext>
            </a:extLst>
          </p:cNvPr>
          <p:cNvPicPr>
            <a:picLocks noChangeAspect="1"/>
          </p:cNvPicPr>
          <p:nvPr/>
        </p:nvPicPr>
        <p:blipFill>
          <a:blip r:embed="rId9">
            <a:duotone>
              <a:prstClr val="black"/>
              <a:schemeClr val="accent5">
                <a:tint val="45000"/>
                <a:satMod val="400000"/>
              </a:schemeClr>
            </a:duotone>
          </a:blip>
          <a:stretch>
            <a:fillRect/>
          </a:stretch>
        </p:blipFill>
        <p:spPr>
          <a:xfrm>
            <a:off x="8390868" y="5460343"/>
            <a:ext cx="327157" cy="327157"/>
          </a:xfrm>
          <a:prstGeom prst="rect">
            <a:avLst/>
          </a:prstGeom>
        </p:spPr>
      </p:pic>
      <p:pic>
        <p:nvPicPr>
          <p:cNvPr id="128" name="Picture 127">
            <a:extLst>
              <a:ext uri="{FF2B5EF4-FFF2-40B4-BE49-F238E27FC236}">
                <a16:creationId xmlns:a16="http://schemas.microsoft.com/office/drawing/2014/main" id="{99B4DF6D-73EE-43BE-B0D3-B12943F4E519}"/>
              </a:ext>
            </a:extLst>
          </p:cNvPr>
          <p:cNvPicPr>
            <a:picLocks noChangeAspect="1"/>
          </p:cNvPicPr>
          <p:nvPr/>
        </p:nvPicPr>
        <p:blipFill>
          <a:blip r:embed="rId10">
            <a:duotone>
              <a:prstClr val="black"/>
              <a:schemeClr val="accent5">
                <a:tint val="45000"/>
                <a:satMod val="400000"/>
              </a:schemeClr>
            </a:duotone>
          </a:blip>
          <a:stretch>
            <a:fillRect/>
          </a:stretch>
        </p:blipFill>
        <p:spPr>
          <a:xfrm>
            <a:off x="8917906" y="5454087"/>
            <a:ext cx="333902" cy="333902"/>
          </a:xfrm>
          <a:prstGeom prst="rect">
            <a:avLst/>
          </a:prstGeom>
        </p:spPr>
      </p:pic>
      <p:pic>
        <p:nvPicPr>
          <p:cNvPr id="7" name="Picture 6">
            <a:extLst>
              <a:ext uri="{FF2B5EF4-FFF2-40B4-BE49-F238E27FC236}">
                <a16:creationId xmlns:a16="http://schemas.microsoft.com/office/drawing/2014/main" id="{8DBE17CE-6B41-4664-B401-2BA9E2CF191A}"/>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062988" y="4918045"/>
            <a:ext cx="350380" cy="350380"/>
          </a:xfrm>
          <a:prstGeom prst="rect">
            <a:avLst/>
          </a:prstGeom>
        </p:spPr>
      </p:pic>
      <p:pic>
        <p:nvPicPr>
          <p:cNvPr id="89" name="Picture 88">
            <a:extLst>
              <a:ext uri="{FF2B5EF4-FFF2-40B4-BE49-F238E27FC236}">
                <a16:creationId xmlns:a16="http://schemas.microsoft.com/office/drawing/2014/main" id="{365CF43E-FEA4-4175-B15D-F1B7D041FD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302182" y="5046420"/>
            <a:ext cx="268258" cy="268258"/>
          </a:xfrm>
          <a:prstGeom prst="rect">
            <a:avLst/>
          </a:prstGeom>
        </p:spPr>
      </p:pic>
      <p:pic>
        <p:nvPicPr>
          <p:cNvPr id="90" name="Picture 89">
            <a:extLst>
              <a:ext uri="{FF2B5EF4-FFF2-40B4-BE49-F238E27FC236}">
                <a16:creationId xmlns:a16="http://schemas.microsoft.com/office/drawing/2014/main" id="{B3F50811-2D1C-4EFB-B043-B65956869B2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196500" y="5056157"/>
            <a:ext cx="265123" cy="265123"/>
          </a:xfrm>
          <a:prstGeom prst="rect">
            <a:avLst/>
          </a:prstGeom>
        </p:spPr>
      </p:pic>
      <p:pic>
        <p:nvPicPr>
          <p:cNvPr id="91" name="Picture 90">
            <a:extLst>
              <a:ext uri="{FF2B5EF4-FFF2-40B4-BE49-F238E27FC236}">
                <a16:creationId xmlns:a16="http://schemas.microsoft.com/office/drawing/2014/main" id="{5FF2CCB5-44DD-49AC-B179-4D1CA0FEDB83}"/>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25972" y="5046420"/>
            <a:ext cx="268258" cy="268258"/>
          </a:xfrm>
          <a:prstGeom prst="rect">
            <a:avLst/>
          </a:prstGeom>
        </p:spPr>
      </p:pic>
      <p:pic>
        <p:nvPicPr>
          <p:cNvPr id="92" name="Picture 14" descr="Image result for azure logic apps icon">
            <a:extLst>
              <a:ext uri="{FF2B5EF4-FFF2-40B4-BE49-F238E27FC236}">
                <a16:creationId xmlns:a16="http://schemas.microsoft.com/office/drawing/2014/main" id="{B6CFC5E5-728C-435F-B9AC-E93B12CA41BF}"/>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4808454" y="4996019"/>
            <a:ext cx="360871" cy="360871"/>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9E81A676-2F0D-4070-A26E-ECB0623E6819}"/>
              </a:ext>
            </a:extLst>
          </p:cNvPr>
          <p:cNvSpPr txBox="1"/>
          <p:nvPr/>
        </p:nvSpPr>
        <p:spPr>
          <a:xfrm>
            <a:off x="2477011" y="5361462"/>
            <a:ext cx="639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Apps</a:t>
            </a:r>
          </a:p>
        </p:txBody>
      </p:sp>
      <p:sp>
        <p:nvSpPr>
          <p:cNvPr id="95" name="TextBox 94">
            <a:extLst>
              <a:ext uri="{FF2B5EF4-FFF2-40B4-BE49-F238E27FC236}">
                <a16:creationId xmlns:a16="http://schemas.microsoft.com/office/drawing/2014/main" id="{6FCB7BB1-9912-4B29-8DBC-DE1F8F365757}"/>
              </a:ext>
            </a:extLst>
          </p:cNvPr>
          <p:cNvSpPr txBox="1"/>
          <p:nvPr/>
        </p:nvSpPr>
        <p:spPr>
          <a:xfrm>
            <a:off x="4210396" y="5434073"/>
            <a:ext cx="527194"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Mobile Apps</a:t>
            </a:r>
          </a:p>
        </p:txBody>
      </p:sp>
      <p:sp>
        <p:nvSpPr>
          <p:cNvPr id="96" name="TextBox 95">
            <a:extLst>
              <a:ext uri="{FF2B5EF4-FFF2-40B4-BE49-F238E27FC236}">
                <a16:creationId xmlns:a16="http://schemas.microsoft.com/office/drawing/2014/main" id="{C486D959-01B4-4A54-8DBB-496561935E44}"/>
              </a:ext>
            </a:extLst>
          </p:cNvPr>
          <p:cNvSpPr txBox="1"/>
          <p:nvPr/>
        </p:nvSpPr>
        <p:spPr>
          <a:xfrm>
            <a:off x="3157449" y="5358736"/>
            <a:ext cx="415417"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API Apps</a:t>
            </a:r>
          </a:p>
        </p:txBody>
      </p:sp>
      <p:sp>
        <p:nvSpPr>
          <p:cNvPr id="97" name="TextBox 96">
            <a:extLst>
              <a:ext uri="{FF2B5EF4-FFF2-40B4-BE49-F238E27FC236}">
                <a16:creationId xmlns:a16="http://schemas.microsoft.com/office/drawing/2014/main" id="{A2FCEE97-02CF-4C36-9C63-E66A44382480}"/>
              </a:ext>
            </a:extLst>
          </p:cNvPr>
          <p:cNvSpPr txBox="1"/>
          <p:nvPr/>
        </p:nvSpPr>
        <p:spPr>
          <a:xfrm>
            <a:off x="4736854" y="5340930"/>
            <a:ext cx="476833" cy="1532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Logic Apps</a:t>
            </a:r>
          </a:p>
        </p:txBody>
      </p:sp>
      <p:pic>
        <p:nvPicPr>
          <p:cNvPr id="8" name="Picture 7">
            <a:extLst>
              <a:ext uri="{FF2B5EF4-FFF2-40B4-BE49-F238E27FC236}">
                <a16:creationId xmlns:a16="http://schemas.microsoft.com/office/drawing/2014/main" id="{3746F9EF-DB0B-4B1A-A6C7-7F7E1F742322}"/>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3741191" y="5068934"/>
            <a:ext cx="305730" cy="305730"/>
          </a:xfrm>
          <a:prstGeom prst="rect">
            <a:avLst/>
          </a:prstGeom>
        </p:spPr>
      </p:pic>
      <p:sp>
        <p:nvSpPr>
          <p:cNvPr id="88" name="TextBox 87">
            <a:extLst>
              <a:ext uri="{FF2B5EF4-FFF2-40B4-BE49-F238E27FC236}">
                <a16:creationId xmlns:a16="http://schemas.microsoft.com/office/drawing/2014/main" id="{AAFE4208-B221-44DE-9FDB-71F1FCA545C5}"/>
              </a:ext>
            </a:extLst>
          </p:cNvPr>
          <p:cNvSpPr txBox="1"/>
          <p:nvPr/>
        </p:nvSpPr>
        <p:spPr>
          <a:xfrm>
            <a:off x="3729165" y="5369937"/>
            <a:ext cx="435070"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Functions</a:t>
            </a:r>
          </a:p>
        </p:txBody>
      </p:sp>
      <p:grpSp>
        <p:nvGrpSpPr>
          <p:cNvPr id="137" name="Group 136">
            <a:extLst>
              <a:ext uri="{FF2B5EF4-FFF2-40B4-BE49-F238E27FC236}">
                <a16:creationId xmlns:a16="http://schemas.microsoft.com/office/drawing/2014/main" id="{EB9B4268-615C-4887-BC38-676C1A2E11B4}"/>
              </a:ext>
            </a:extLst>
          </p:cNvPr>
          <p:cNvGrpSpPr/>
          <p:nvPr/>
        </p:nvGrpSpPr>
        <p:grpSpPr>
          <a:xfrm>
            <a:off x="316447" y="393496"/>
            <a:ext cx="612898" cy="506752"/>
            <a:chOff x="5002941" y="4585507"/>
            <a:chExt cx="609753" cy="504153"/>
          </a:xfrm>
        </p:grpSpPr>
        <p:sp>
          <p:nvSpPr>
            <p:cNvPr id="146" name="Freeform 19">
              <a:extLst>
                <a:ext uri="{FF2B5EF4-FFF2-40B4-BE49-F238E27FC236}">
                  <a16:creationId xmlns:a16="http://schemas.microsoft.com/office/drawing/2014/main" id="{A674175A-5392-472B-A131-CA3DBC084EA6}"/>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20">
              <a:extLst>
                <a:ext uri="{FF2B5EF4-FFF2-40B4-BE49-F238E27FC236}">
                  <a16:creationId xmlns:a16="http://schemas.microsoft.com/office/drawing/2014/main" id="{2CAE074E-27D8-4787-AF19-389E912B74D8}"/>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22">
              <a:extLst>
                <a:ext uri="{FF2B5EF4-FFF2-40B4-BE49-F238E27FC236}">
                  <a16:creationId xmlns:a16="http://schemas.microsoft.com/office/drawing/2014/main" id="{0694FC0A-22B8-4D0B-9D22-87ACBEF18820}"/>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23">
              <a:extLst>
                <a:ext uri="{FF2B5EF4-FFF2-40B4-BE49-F238E27FC236}">
                  <a16:creationId xmlns:a16="http://schemas.microsoft.com/office/drawing/2014/main" id="{C231D3DE-49E2-4D4D-8C9F-722AD4D2C24F}"/>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24">
              <a:extLst>
                <a:ext uri="{FF2B5EF4-FFF2-40B4-BE49-F238E27FC236}">
                  <a16:creationId xmlns:a16="http://schemas.microsoft.com/office/drawing/2014/main" id="{B6E3FB52-A198-4EFF-B887-818A83ED2F8E}"/>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25">
              <a:extLst>
                <a:ext uri="{FF2B5EF4-FFF2-40B4-BE49-F238E27FC236}">
                  <a16:creationId xmlns:a16="http://schemas.microsoft.com/office/drawing/2014/main" id="{3F6804AD-FFE3-4CD3-9CB6-BF86BBB391F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26">
              <a:extLst>
                <a:ext uri="{FF2B5EF4-FFF2-40B4-BE49-F238E27FC236}">
                  <a16:creationId xmlns:a16="http://schemas.microsoft.com/office/drawing/2014/main" id="{426D98F9-CD31-4B72-BFF0-CD4834BEF641}"/>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65" name="Straight Connector 64">
            <a:extLst>
              <a:ext uri="{FF2B5EF4-FFF2-40B4-BE49-F238E27FC236}">
                <a16:creationId xmlns:a16="http://schemas.microsoft.com/office/drawing/2014/main" id="{62292805-2CEE-4C36-BB84-7A90F37883F5}"/>
              </a:ext>
            </a:extLst>
          </p:cNvPr>
          <p:cNvCxnSpPr>
            <a:cxnSpLocks/>
          </p:cNvCxnSpPr>
          <p:nvPr/>
        </p:nvCxnSpPr>
        <p:spPr>
          <a:xfrm>
            <a:off x="6487800" y="1977457"/>
            <a:ext cx="0" cy="4427253"/>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D576BB8-C3A4-4AA6-A523-27F1BACD486F}"/>
              </a:ext>
            </a:extLst>
          </p:cNvPr>
          <p:cNvPicPr>
            <a:picLocks noChangeAspect="1"/>
          </p:cNvPicPr>
          <p:nvPr/>
        </p:nvPicPr>
        <p:blipFill>
          <a:blip r:embed="rId10">
            <a:duotone>
              <a:prstClr val="black"/>
              <a:schemeClr val="accent5">
                <a:tint val="45000"/>
                <a:satMod val="400000"/>
              </a:schemeClr>
            </a:duotone>
          </a:blip>
          <a:stretch>
            <a:fillRect/>
          </a:stretch>
        </p:blipFill>
        <p:spPr>
          <a:xfrm>
            <a:off x="2048406" y="5017312"/>
            <a:ext cx="333902" cy="333902"/>
          </a:xfrm>
          <a:prstGeom prst="rect">
            <a:avLst/>
          </a:prstGeom>
        </p:spPr>
      </p:pic>
      <p:sp>
        <p:nvSpPr>
          <p:cNvPr id="6" name="Right Brace 5">
            <a:extLst>
              <a:ext uri="{FF2B5EF4-FFF2-40B4-BE49-F238E27FC236}">
                <a16:creationId xmlns:a16="http://schemas.microsoft.com/office/drawing/2014/main" id="{E59E4E18-1B1F-46F8-A2B8-FDDB7F9B1516}"/>
              </a:ext>
            </a:extLst>
          </p:cNvPr>
          <p:cNvSpPr/>
          <p:nvPr/>
        </p:nvSpPr>
        <p:spPr>
          <a:xfrm>
            <a:off x="5140754" y="4290282"/>
            <a:ext cx="212259" cy="149457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3C1B332-8EC1-4C88-A231-ABBD3583F7B1}"/>
              </a:ext>
            </a:extLst>
          </p:cNvPr>
          <p:cNvSpPr txBox="1"/>
          <p:nvPr/>
        </p:nvSpPr>
        <p:spPr>
          <a:xfrm>
            <a:off x="5549462" y="4807123"/>
            <a:ext cx="767839" cy="369332"/>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Application</a:t>
            </a:r>
          </a:p>
          <a:p>
            <a:pPr algn="l"/>
            <a:r>
              <a:rPr lang="en-US" sz="1200">
                <a:gradFill>
                  <a:gsLst>
                    <a:gs pos="2917">
                      <a:schemeClr val="tx1"/>
                    </a:gs>
                    <a:gs pos="30000">
                      <a:schemeClr val="tx1"/>
                    </a:gs>
                  </a:gsLst>
                  <a:lin ang="5400000" scaled="0"/>
                </a:gradFill>
              </a:rPr>
              <a:t>Front End</a:t>
            </a:r>
          </a:p>
        </p:txBody>
      </p:sp>
      <p:sp>
        <p:nvSpPr>
          <p:cNvPr id="82" name="TextBox 81">
            <a:extLst>
              <a:ext uri="{FF2B5EF4-FFF2-40B4-BE49-F238E27FC236}">
                <a16:creationId xmlns:a16="http://schemas.microsoft.com/office/drawing/2014/main" id="{D2270F76-A4C0-40C8-8180-53945CF12C2A}"/>
              </a:ext>
            </a:extLst>
          </p:cNvPr>
          <p:cNvSpPr txBox="1"/>
          <p:nvPr/>
        </p:nvSpPr>
        <p:spPr>
          <a:xfrm>
            <a:off x="5512977" y="5963817"/>
            <a:ext cx="767839" cy="553998"/>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Application</a:t>
            </a:r>
          </a:p>
          <a:p>
            <a:pPr algn="l"/>
            <a:r>
              <a:rPr lang="en-US" sz="1200">
                <a:gradFill>
                  <a:gsLst>
                    <a:gs pos="2917">
                      <a:schemeClr val="tx1"/>
                    </a:gs>
                    <a:gs pos="30000">
                      <a:schemeClr val="tx1"/>
                    </a:gs>
                  </a:gsLst>
                  <a:lin ang="5400000" scaled="0"/>
                </a:gradFill>
              </a:rPr>
              <a:t>Back End</a:t>
            </a:r>
          </a:p>
          <a:p>
            <a:pPr algn="l"/>
            <a:r>
              <a:rPr lang="en-US" sz="1200">
                <a:gradFill>
                  <a:gsLst>
                    <a:gs pos="2917">
                      <a:schemeClr val="tx1"/>
                    </a:gs>
                    <a:gs pos="30000">
                      <a:schemeClr val="tx1"/>
                    </a:gs>
                  </a:gsLst>
                  <a:lin ang="5400000" scaled="0"/>
                </a:gradFill>
              </a:rPr>
              <a:t>Services</a:t>
            </a:r>
          </a:p>
        </p:txBody>
      </p:sp>
      <p:sp>
        <p:nvSpPr>
          <p:cNvPr id="83" name="Right Brace 82">
            <a:extLst>
              <a:ext uri="{FF2B5EF4-FFF2-40B4-BE49-F238E27FC236}">
                <a16:creationId xmlns:a16="http://schemas.microsoft.com/office/drawing/2014/main" id="{15B3CC65-8593-415F-AA59-6ECF11512D66}"/>
              </a:ext>
            </a:extLst>
          </p:cNvPr>
          <p:cNvSpPr/>
          <p:nvPr/>
        </p:nvSpPr>
        <p:spPr>
          <a:xfrm>
            <a:off x="5156737" y="5848557"/>
            <a:ext cx="180292" cy="91374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506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3BB04FC-F60B-1948-9946-8607A77C07C4}"/>
              </a:ext>
            </a:extLst>
          </p:cNvPr>
          <p:cNvSpPr/>
          <p:nvPr/>
        </p:nvSpPr>
        <p:spPr bwMode="auto">
          <a:xfrm>
            <a:off x="222637" y="4309607"/>
            <a:ext cx="6297433" cy="2337683"/>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6049CABC-05F2-4EA4-8A73-CB3CFEC3B188}"/>
              </a:ext>
            </a:extLst>
          </p:cNvPr>
          <p:cNvSpPr txBox="1"/>
          <p:nvPr/>
        </p:nvSpPr>
        <p:spPr>
          <a:xfrm>
            <a:off x="1081516" y="784004"/>
            <a:ext cx="10504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37521"/>
                </a:solidFill>
                <a:effectLst/>
                <a:uLnTx/>
                <a:uFillTx/>
                <a:latin typeface="Segoe UI" panose="020B0502040204020203" pitchFamily="34" charset="0"/>
                <a:ea typeface="+mn-ea"/>
                <a:cs typeface="Segoe UI" panose="020B0502040204020203" pitchFamily="34" charset="0"/>
              </a:rPr>
              <a:t>Smart Traffic Engineering for Azure and external endpoints</a:t>
            </a:r>
          </a:p>
        </p:txBody>
      </p:sp>
      <p:sp>
        <p:nvSpPr>
          <p:cNvPr id="42" name="Title 1">
            <a:extLst>
              <a:ext uri="{FF2B5EF4-FFF2-40B4-BE49-F238E27FC236}">
                <a16:creationId xmlns:a16="http://schemas.microsoft.com/office/drawing/2014/main" id="{D7DEA23F-92A9-4A17-BD3C-BC8C04E43110}"/>
              </a:ext>
            </a:extLst>
          </p:cNvPr>
          <p:cNvSpPr txBox="1">
            <a:spLocks/>
          </p:cNvSpPr>
          <p:nvPr/>
        </p:nvSpPr>
        <p:spPr>
          <a:xfrm>
            <a:off x="1081517" y="329490"/>
            <a:ext cx="11605370"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Segoe UI Light" panose="020B0502040204020203" pitchFamily="34" charset="0"/>
              </a:rPr>
              <a:t>Azure Traffic Manager</a:t>
            </a:r>
          </a:p>
        </p:txBody>
      </p:sp>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376810" y="4365892"/>
            <a:ext cx="5995649" cy="2092881"/>
          </a:xfrm>
          <a:prstGeom prst="rect">
            <a:avLst/>
          </a:prstGeom>
          <a:solidFill>
            <a:schemeClr val="bg1">
              <a:lumMod val="95000"/>
            </a:schemeClr>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chemeClr val="accent4"/>
                </a:solidFill>
              </a:rPr>
              <a:t>What’s new</a:t>
            </a:r>
          </a:p>
          <a:p>
            <a:pPr marL="285750" indent="-285750">
              <a:buFont typeface="Arial" panose="020B0604020202020204" pitchFamily="34" charset="0"/>
              <a:buChar char="•"/>
            </a:pPr>
            <a:r>
              <a:rPr lang="en-US" sz="1600" b="1">
                <a:solidFill>
                  <a:schemeClr val="tx1"/>
                </a:solidFill>
              </a:rPr>
              <a:t>Add your endpoints using IPv4 / IPv6 addresses</a:t>
            </a:r>
          </a:p>
          <a:p>
            <a:pPr marL="285750" indent="-285750">
              <a:buFont typeface="Arial" panose="020B0604020202020204" pitchFamily="34" charset="0"/>
              <a:buChar char="•"/>
            </a:pPr>
            <a:r>
              <a:rPr lang="en-US" sz="1600" b="1">
                <a:solidFill>
                  <a:schemeClr val="tx1"/>
                </a:solidFill>
              </a:rPr>
              <a:t>Multi-value responses for increased availability</a:t>
            </a:r>
          </a:p>
          <a:p>
            <a:pPr marL="285750" indent="-285750">
              <a:buFont typeface="Arial" panose="020B0604020202020204" pitchFamily="34" charset="0"/>
              <a:buChar char="•"/>
            </a:pPr>
            <a:r>
              <a:rPr lang="en-US" sz="1600" b="1">
                <a:solidFill>
                  <a:schemeClr val="tx1"/>
                </a:solidFill>
              </a:rPr>
              <a:t>Route traffic to multi-tenant endpoints using custom headers</a:t>
            </a:r>
          </a:p>
          <a:p>
            <a:pPr marL="285750" indent="-285750">
              <a:buFont typeface="Arial" panose="020B0604020202020204" pitchFamily="34" charset="0"/>
              <a:buChar char="•"/>
            </a:pPr>
            <a:r>
              <a:rPr lang="en-US" sz="1600" b="1">
                <a:solidFill>
                  <a:schemeClr val="tx1"/>
                </a:solidFill>
              </a:rPr>
              <a:t>Specify custom HTTP response codes to indicate endpoint health</a:t>
            </a:r>
          </a:p>
          <a:p>
            <a:pPr marL="285750" indent="-285750">
              <a:buFont typeface="Arial" panose="020B0604020202020204" pitchFamily="34" charset="0"/>
              <a:buChar char="•"/>
            </a:pPr>
            <a:r>
              <a:rPr lang="en-US" sz="1600" b="1">
                <a:solidFill>
                  <a:schemeClr val="tx1"/>
                </a:solidFill>
              </a:rPr>
              <a:t>Subnet routing: Deliver customized content for ISPs or corporate offices</a:t>
            </a:r>
          </a:p>
        </p:txBody>
      </p:sp>
      <p:sp>
        <p:nvSpPr>
          <p:cNvPr id="36" name="TextBox 35">
            <a:extLst>
              <a:ext uri="{FF2B5EF4-FFF2-40B4-BE49-F238E27FC236}">
                <a16:creationId xmlns:a16="http://schemas.microsoft.com/office/drawing/2014/main" id="{DF6B7B80-3DE6-4E47-BDF3-11A65FB9BEBB}"/>
              </a:ext>
            </a:extLst>
          </p:cNvPr>
          <p:cNvSpPr txBox="1"/>
          <p:nvPr/>
        </p:nvSpPr>
        <p:spPr>
          <a:xfrm>
            <a:off x="615051" y="2440300"/>
            <a:ext cx="3298214" cy="1203406"/>
          </a:xfrm>
          <a:prstGeom prst="rect">
            <a:avLst/>
          </a:prstGeom>
          <a:noFill/>
        </p:spPr>
        <p:txBody>
          <a:bodyPr wrap="square" lIns="182880" tIns="146304" rIns="182880" bIns="146304" rtlCol="0">
            <a:spAutoFit/>
          </a:bodyPr>
          <a:lstStyle/>
          <a:p>
            <a:pPr algn="ctr">
              <a:spcAft>
                <a:spcPts val="600"/>
              </a:spcAft>
            </a:pPr>
            <a:r>
              <a:rPr lang="en-US" b="1">
                <a:solidFill>
                  <a:schemeClr val="tx2"/>
                </a:solidFill>
                <a:ea typeface="Segoe UI Light" charset="0"/>
                <a:cs typeface="Segoe UI Light" charset="0"/>
              </a:rPr>
              <a:t>Intelligent Routing</a:t>
            </a:r>
          </a:p>
          <a:p>
            <a:pPr algn="ctr">
              <a:spcAft>
                <a:spcPts val="600"/>
              </a:spcAft>
            </a:pPr>
            <a:r>
              <a:rPr lang="en-US">
                <a:ea typeface="Segoe UI Light" charset="0"/>
                <a:cs typeface="Segoe UI Light" charset="0"/>
              </a:rPr>
              <a:t>Geo, Subnet, Failover, Latency &amp; Weighted</a:t>
            </a:r>
          </a:p>
        </p:txBody>
      </p:sp>
      <p:sp>
        <p:nvSpPr>
          <p:cNvPr id="37" name="TextBox 36">
            <a:extLst>
              <a:ext uri="{FF2B5EF4-FFF2-40B4-BE49-F238E27FC236}">
                <a16:creationId xmlns:a16="http://schemas.microsoft.com/office/drawing/2014/main" id="{5F539471-9095-46D5-B614-1405772E18A0}"/>
              </a:ext>
            </a:extLst>
          </p:cNvPr>
          <p:cNvSpPr txBox="1"/>
          <p:nvPr/>
        </p:nvSpPr>
        <p:spPr>
          <a:xfrm>
            <a:off x="4480333" y="2425320"/>
            <a:ext cx="3678513" cy="1280351"/>
          </a:xfrm>
          <a:prstGeom prst="rect">
            <a:avLst/>
          </a:prstGeom>
          <a:noFill/>
        </p:spPr>
        <p:txBody>
          <a:bodyPr wrap="square" lIns="182880" tIns="146304" rIns="182880" bIns="146304" rtlCol="0">
            <a:spAutoFit/>
          </a:bodyPr>
          <a:lstStyle/>
          <a:p>
            <a:pPr algn="ctr">
              <a:spcAft>
                <a:spcPts val="600"/>
              </a:spcAft>
            </a:pPr>
            <a:r>
              <a:rPr lang="en-US" b="1">
                <a:solidFill>
                  <a:schemeClr val="tx2"/>
                </a:solidFill>
                <a:ea typeface="Segoe UI Light" charset="0"/>
                <a:cs typeface="Segoe UI Light" charset="0"/>
              </a:rPr>
              <a:t>Traffic View</a:t>
            </a:r>
          </a:p>
          <a:p>
            <a:pPr algn="ctr">
              <a:spcAft>
                <a:spcPts val="600"/>
              </a:spcAft>
            </a:pPr>
            <a:r>
              <a:rPr lang="en-US">
                <a:ea typeface="Segoe UI Light" charset="0"/>
                <a:cs typeface="Segoe UI Light" charset="0"/>
              </a:rPr>
              <a:t>Actionable Insights</a:t>
            </a:r>
          </a:p>
          <a:p>
            <a:pPr algn="ctr">
              <a:spcAft>
                <a:spcPts val="600"/>
              </a:spcAft>
            </a:pPr>
            <a:r>
              <a:rPr lang="en-US">
                <a:ea typeface="Segoe UI Light" charset="0"/>
                <a:cs typeface="Segoe UI Light" charset="0"/>
              </a:rPr>
              <a:t>on real time data</a:t>
            </a:r>
          </a:p>
        </p:txBody>
      </p:sp>
      <p:pic>
        <p:nvPicPr>
          <p:cNvPr id="45" name="Picture 6" descr="Image result for azure traffic manager">
            <a:extLst>
              <a:ext uri="{FF2B5EF4-FFF2-40B4-BE49-F238E27FC236}">
                <a16:creationId xmlns:a16="http://schemas.microsoft.com/office/drawing/2014/main" id="{2B22653D-BE30-4621-A639-0EE302BF71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1159" y="1595471"/>
            <a:ext cx="1670000" cy="8767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azure log analytics">
            <a:extLst>
              <a:ext uri="{FF2B5EF4-FFF2-40B4-BE49-F238E27FC236}">
                <a16:creationId xmlns:a16="http://schemas.microsoft.com/office/drawing/2014/main" id="{081B4A83-5B03-451C-94B2-333259BB40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25061" y="1445668"/>
            <a:ext cx="1807584" cy="948982"/>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042B0A45-D613-439F-94D6-8B0E85D106C0}"/>
              </a:ext>
            </a:extLst>
          </p:cNvPr>
          <p:cNvCxnSpPr/>
          <p:nvPr/>
        </p:nvCxnSpPr>
        <p:spPr>
          <a:xfrm>
            <a:off x="4340550" y="1445667"/>
            <a:ext cx="0" cy="242366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C549363-00F8-4BB7-B752-6ADFF26744AE}"/>
              </a:ext>
            </a:extLst>
          </p:cNvPr>
          <p:cNvCxnSpPr/>
          <p:nvPr/>
        </p:nvCxnSpPr>
        <p:spPr>
          <a:xfrm>
            <a:off x="8158846" y="1491150"/>
            <a:ext cx="0" cy="2423664"/>
          </a:xfrm>
          <a:prstGeom prst="line">
            <a:avLst/>
          </a:prstGeom>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B2B3B4C1-2ABC-4252-8644-C6E1B1984B96}"/>
              </a:ext>
            </a:extLst>
          </p:cNvPr>
          <p:cNvSpPr txBox="1"/>
          <p:nvPr/>
        </p:nvSpPr>
        <p:spPr>
          <a:xfrm>
            <a:off x="7950658" y="2434127"/>
            <a:ext cx="3675527" cy="1280351"/>
          </a:xfrm>
          <a:prstGeom prst="rect">
            <a:avLst/>
          </a:prstGeom>
          <a:noFill/>
        </p:spPr>
        <p:txBody>
          <a:bodyPr wrap="square" lIns="182880" tIns="146304" rIns="182880" bIns="146304" rtlCol="0">
            <a:spAutoFit/>
          </a:bodyPr>
          <a:lstStyle/>
          <a:p>
            <a:pPr algn="ctr">
              <a:spcAft>
                <a:spcPts val="600"/>
              </a:spcAft>
            </a:pPr>
            <a:r>
              <a:rPr lang="en-US" b="1">
                <a:solidFill>
                  <a:schemeClr val="tx2"/>
                </a:solidFill>
                <a:ea typeface="Segoe UI Light" charset="0"/>
                <a:cs typeface="Segoe UI Light" charset="0"/>
              </a:rPr>
              <a:t>Analytics and Logs</a:t>
            </a:r>
          </a:p>
          <a:p>
            <a:pPr algn="ctr">
              <a:spcAft>
                <a:spcPts val="600"/>
              </a:spcAft>
            </a:pPr>
            <a:r>
              <a:rPr lang="en-US">
                <a:ea typeface="Segoe UI Light" charset="0"/>
                <a:cs typeface="Segoe UI Light" charset="0"/>
              </a:rPr>
              <a:t>Identify patterns &amp; </a:t>
            </a:r>
          </a:p>
          <a:p>
            <a:pPr algn="ctr">
              <a:spcAft>
                <a:spcPts val="600"/>
              </a:spcAft>
            </a:pPr>
            <a:r>
              <a:rPr lang="en-US">
                <a:ea typeface="Segoe UI Light" charset="0"/>
                <a:cs typeface="Segoe UI Light" charset="0"/>
              </a:rPr>
              <a:t>detect threats</a:t>
            </a:r>
          </a:p>
        </p:txBody>
      </p:sp>
      <p:grpSp>
        <p:nvGrpSpPr>
          <p:cNvPr id="6" name="Group 5">
            <a:extLst>
              <a:ext uri="{FF2B5EF4-FFF2-40B4-BE49-F238E27FC236}">
                <a16:creationId xmlns:a16="http://schemas.microsoft.com/office/drawing/2014/main" id="{C7CCB925-DD58-4F2A-8EEF-BA98503973B8}"/>
              </a:ext>
            </a:extLst>
          </p:cNvPr>
          <p:cNvGrpSpPr/>
          <p:nvPr/>
        </p:nvGrpSpPr>
        <p:grpSpPr>
          <a:xfrm>
            <a:off x="7845665" y="4397098"/>
            <a:ext cx="3994569" cy="2171619"/>
            <a:chOff x="-106060" y="1361326"/>
            <a:chExt cx="8541249" cy="5556514"/>
          </a:xfrm>
        </p:grpSpPr>
        <p:pic>
          <p:nvPicPr>
            <p:cNvPr id="162" name="Picture 161">
              <a:extLst>
                <a:ext uri="{FF2B5EF4-FFF2-40B4-BE49-F238E27FC236}">
                  <a16:creationId xmlns:a16="http://schemas.microsoft.com/office/drawing/2014/main" id="{CE90DAD7-B201-47C4-BB14-EF68B2DDC212}"/>
                </a:ext>
              </a:extLst>
            </p:cNvPr>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106060" y="2114495"/>
              <a:ext cx="8541249" cy="4803345"/>
            </a:xfrm>
            <a:prstGeom prst="rect">
              <a:avLst/>
            </a:prstGeom>
          </p:spPr>
        </p:pic>
        <p:cxnSp>
          <p:nvCxnSpPr>
            <p:cNvPr id="163" name="Connector: Curved 162">
              <a:extLst>
                <a:ext uri="{FF2B5EF4-FFF2-40B4-BE49-F238E27FC236}">
                  <a16:creationId xmlns:a16="http://schemas.microsoft.com/office/drawing/2014/main" id="{A495B77A-CABC-42F7-AC7D-C94A537F771F}"/>
                </a:ext>
              </a:extLst>
            </p:cNvPr>
            <p:cNvCxnSpPr>
              <a:cxnSpLocks/>
              <a:stCxn id="216" idx="6"/>
              <a:endCxn id="218" idx="2"/>
            </p:cNvCxnSpPr>
            <p:nvPr/>
          </p:nvCxnSpPr>
          <p:spPr>
            <a:xfrm flipV="1">
              <a:off x="5762850" y="4542152"/>
              <a:ext cx="592507" cy="147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4" name="Group 163">
              <a:extLst>
                <a:ext uri="{FF2B5EF4-FFF2-40B4-BE49-F238E27FC236}">
                  <a16:creationId xmlns:a16="http://schemas.microsoft.com/office/drawing/2014/main" id="{E3AF3E75-E749-4B31-AF16-3CCE79D44B4F}"/>
                </a:ext>
              </a:extLst>
            </p:cNvPr>
            <p:cNvGrpSpPr/>
            <p:nvPr/>
          </p:nvGrpSpPr>
          <p:grpSpPr>
            <a:xfrm>
              <a:off x="1149827" y="3733603"/>
              <a:ext cx="90355" cy="87253"/>
              <a:chOff x="1259812" y="3411205"/>
              <a:chExt cx="90367" cy="87264"/>
            </a:xfrm>
          </p:grpSpPr>
          <p:sp>
            <p:nvSpPr>
              <p:cNvPr id="165" name="Circle: Hollow 164">
                <a:extLst>
                  <a:ext uri="{FF2B5EF4-FFF2-40B4-BE49-F238E27FC236}">
                    <a16:creationId xmlns:a16="http://schemas.microsoft.com/office/drawing/2014/main" id="{8E1AFDB5-5320-4E48-8AAB-4E73A2B0AFA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66" name="Oval 165">
                <a:extLst>
                  <a:ext uri="{FF2B5EF4-FFF2-40B4-BE49-F238E27FC236}">
                    <a16:creationId xmlns:a16="http://schemas.microsoft.com/office/drawing/2014/main" id="{A8F56CFC-34C9-48D0-8F48-5BDAB9A6DE9A}"/>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167" name="Group 166">
              <a:extLst>
                <a:ext uri="{FF2B5EF4-FFF2-40B4-BE49-F238E27FC236}">
                  <a16:creationId xmlns:a16="http://schemas.microsoft.com/office/drawing/2014/main" id="{30214C2A-6E0E-4955-AEAB-3D3BAE788CA2}"/>
                </a:ext>
              </a:extLst>
            </p:cNvPr>
            <p:cNvGrpSpPr/>
            <p:nvPr/>
          </p:nvGrpSpPr>
          <p:grpSpPr>
            <a:xfrm>
              <a:off x="2064097" y="3943123"/>
              <a:ext cx="90355" cy="87253"/>
              <a:chOff x="1259812" y="3411205"/>
              <a:chExt cx="90367" cy="87264"/>
            </a:xfrm>
          </p:grpSpPr>
          <p:sp>
            <p:nvSpPr>
              <p:cNvPr id="168" name="Circle: Hollow 167">
                <a:extLst>
                  <a:ext uri="{FF2B5EF4-FFF2-40B4-BE49-F238E27FC236}">
                    <a16:creationId xmlns:a16="http://schemas.microsoft.com/office/drawing/2014/main" id="{8E1EEE3F-036B-4939-AFB6-DAE60C0A8C6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69" name="Oval 168">
                <a:extLst>
                  <a:ext uri="{FF2B5EF4-FFF2-40B4-BE49-F238E27FC236}">
                    <a16:creationId xmlns:a16="http://schemas.microsoft.com/office/drawing/2014/main" id="{DC25EAD4-DB48-4259-8710-B4C7BDB4E300}"/>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170" name="Group 169">
              <a:extLst>
                <a:ext uri="{FF2B5EF4-FFF2-40B4-BE49-F238E27FC236}">
                  <a16:creationId xmlns:a16="http://schemas.microsoft.com/office/drawing/2014/main" id="{C1DD6BBF-5FAD-40AB-8462-A1A6AC34A7A8}"/>
                </a:ext>
              </a:extLst>
            </p:cNvPr>
            <p:cNvGrpSpPr/>
            <p:nvPr/>
          </p:nvGrpSpPr>
          <p:grpSpPr>
            <a:xfrm>
              <a:off x="1195004" y="4019804"/>
              <a:ext cx="90355" cy="87253"/>
              <a:chOff x="1259812" y="3411205"/>
              <a:chExt cx="90367" cy="87264"/>
            </a:xfrm>
          </p:grpSpPr>
          <p:sp>
            <p:nvSpPr>
              <p:cNvPr id="171" name="Circle: Hollow 170">
                <a:extLst>
                  <a:ext uri="{FF2B5EF4-FFF2-40B4-BE49-F238E27FC236}">
                    <a16:creationId xmlns:a16="http://schemas.microsoft.com/office/drawing/2014/main" id="{1F7FD680-1593-4165-B0F5-8F44209A20C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72" name="Oval 171">
                <a:extLst>
                  <a:ext uri="{FF2B5EF4-FFF2-40B4-BE49-F238E27FC236}">
                    <a16:creationId xmlns:a16="http://schemas.microsoft.com/office/drawing/2014/main" id="{942451ED-301F-4DF5-AB06-C7E52698A16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173" name="Group 172">
              <a:extLst>
                <a:ext uri="{FF2B5EF4-FFF2-40B4-BE49-F238E27FC236}">
                  <a16:creationId xmlns:a16="http://schemas.microsoft.com/office/drawing/2014/main" id="{91774E64-8029-4255-AF22-BD3840DAC9A1}"/>
                </a:ext>
              </a:extLst>
            </p:cNvPr>
            <p:cNvGrpSpPr/>
            <p:nvPr/>
          </p:nvGrpSpPr>
          <p:grpSpPr>
            <a:xfrm>
              <a:off x="1664104" y="4052859"/>
              <a:ext cx="90355" cy="87253"/>
              <a:chOff x="1259812" y="3411205"/>
              <a:chExt cx="90367" cy="87264"/>
            </a:xfrm>
          </p:grpSpPr>
          <p:sp>
            <p:nvSpPr>
              <p:cNvPr id="174" name="Circle: Hollow 173">
                <a:extLst>
                  <a:ext uri="{FF2B5EF4-FFF2-40B4-BE49-F238E27FC236}">
                    <a16:creationId xmlns:a16="http://schemas.microsoft.com/office/drawing/2014/main" id="{2C0CE32C-BFCB-4C09-B770-BA8C0E263D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75" name="Oval 174">
                <a:extLst>
                  <a:ext uri="{FF2B5EF4-FFF2-40B4-BE49-F238E27FC236}">
                    <a16:creationId xmlns:a16="http://schemas.microsoft.com/office/drawing/2014/main" id="{BDCCCC24-3CC8-4F38-9999-0D652BEFB5CB}"/>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sp>
          <p:nvSpPr>
            <p:cNvPr id="176" name="Oval 592">
              <a:extLst>
                <a:ext uri="{FF2B5EF4-FFF2-40B4-BE49-F238E27FC236}">
                  <a16:creationId xmlns:a16="http://schemas.microsoft.com/office/drawing/2014/main" id="{17E73642-33CE-44E4-A816-8D9EE88C960B}"/>
                </a:ext>
              </a:extLst>
            </p:cNvPr>
            <p:cNvSpPr>
              <a:spLocks noChangeAspect="1" noChangeArrowheads="1"/>
            </p:cNvSpPr>
            <p:nvPr/>
          </p:nvSpPr>
          <p:spPr bwMode="auto">
            <a:xfrm>
              <a:off x="1448172" y="3891116"/>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54">
                <a:defRPr/>
              </a:pPr>
              <a:endParaRPr lang="en-US" sz="2398" kern="0">
                <a:solidFill>
                  <a:srgbClr val="292929"/>
                </a:solidFill>
                <a:latin typeface="Segoe UI Semilight"/>
              </a:endParaRPr>
            </a:p>
          </p:txBody>
        </p:sp>
        <p:grpSp>
          <p:nvGrpSpPr>
            <p:cNvPr id="177" name="Group 176">
              <a:extLst>
                <a:ext uri="{FF2B5EF4-FFF2-40B4-BE49-F238E27FC236}">
                  <a16:creationId xmlns:a16="http://schemas.microsoft.com/office/drawing/2014/main" id="{206B5BA4-10EC-4E5C-B2B7-27EDFF86CA7E}"/>
                </a:ext>
              </a:extLst>
            </p:cNvPr>
            <p:cNvGrpSpPr/>
            <p:nvPr/>
          </p:nvGrpSpPr>
          <p:grpSpPr>
            <a:xfrm>
              <a:off x="2109273" y="5190721"/>
              <a:ext cx="90355" cy="87253"/>
              <a:chOff x="1259812" y="3411205"/>
              <a:chExt cx="90367" cy="87264"/>
            </a:xfrm>
          </p:grpSpPr>
          <p:sp>
            <p:nvSpPr>
              <p:cNvPr id="178" name="Circle: Hollow 177">
                <a:extLst>
                  <a:ext uri="{FF2B5EF4-FFF2-40B4-BE49-F238E27FC236}">
                    <a16:creationId xmlns:a16="http://schemas.microsoft.com/office/drawing/2014/main" id="{6E116405-EA25-4FCA-877D-7604CD0C00C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79" name="Oval 178">
                <a:extLst>
                  <a:ext uri="{FF2B5EF4-FFF2-40B4-BE49-F238E27FC236}">
                    <a16:creationId xmlns:a16="http://schemas.microsoft.com/office/drawing/2014/main" id="{91D867F7-BCFE-491E-85EF-31046F6EDEF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180" name="Group 179">
              <a:extLst>
                <a:ext uri="{FF2B5EF4-FFF2-40B4-BE49-F238E27FC236}">
                  <a16:creationId xmlns:a16="http://schemas.microsoft.com/office/drawing/2014/main" id="{0FB4390C-9908-43E0-9E84-FFE0B9D7BACB}"/>
                </a:ext>
              </a:extLst>
            </p:cNvPr>
            <p:cNvGrpSpPr/>
            <p:nvPr/>
          </p:nvGrpSpPr>
          <p:grpSpPr>
            <a:xfrm>
              <a:off x="2911702" y="5476431"/>
              <a:ext cx="90355" cy="87253"/>
              <a:chOff x="1259812" y="3411205"/>
              <a:chExt cx="90367" cy="87264"/>
            </a:xfrm>
          </p:grpSpPr>
          <p:sp>
            <p:nvSpPr>
              <p:cNvPr id="181" name="Circle: Hollow 180">
                <a:extLst>
                  <a:ext uri="{FF2B5EF4-FFF2-40B4-BE49-F238E27FC236}">
                    <a16:creationId xmlns:a16="http://schemas.microsoft.com/office/drawing/2014/main" id="{25F13BBC-3DD4-4B40-983B-282E0E8EF47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82" name="Oval 181">
                <a:extLst>
                  <a:ext uri="{FF2B5EF4-FFF2-40B4-BE49-F238E27FC236}">
                    <a16:creationId xmlns:a16="http://schemas.microsoft.com/office/drawing/2014/main" id="{63FE4654-97E9-435D-9A4C-9D3C7B8B1FE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183" name="Group 182">
              <a:extLst>
                <a:ext uri="{FF2B5EF4-FFF2-40B4-BE49-F238E27FC236}">
                  <a16:creationId xmlns:a16="http://schemas.microsoft.com/office/drawing/2014/main" id="{07895AF1-D100-4757-8642-B561BC1735DA}"/>
                </a:ext>
              </a:extLst>
            </p:cNvPr>
            <p:cNvGrpSpPr/>
            <p:nvPr/>
          </p:nvGrpSpPr>
          <p:grpSpPr>
            <a:xfrm>
              <a:off x="2283141" y="6057373"/>
              <a:ext cx="90355" cy="87253"/>
              <a:chOff x="1259812" y="3411205"/>
              <a:chExt cx="90367" cy="87264"/>
            </a:xfrm>
          </p:grpSpPr>
          <p:sp>
            <p:nvSpPr>
              <p:cNvPr id="184" name="Circle: Hollow 183">
                <a:extLst>
                  <a:ext uri="{FF2B5EF4-FFF2-40B4-BE49-F238E27FC236}">
                    <a16:creationId xmlns:a16="http://schemas.microsoft.com/office/drawing/2014/main" id="{38BAE204-5FC1-4E98-93EF-9DC42FCD3129}"/>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85" name="Oval 184">
                <a:extLst>
                  <a:ext uri="{FF2B5EF4-FFF2-40B4-BE49-F238E27FC236}">
                    <a16:creationId xmlns:a16="http://schemas.microsoft.com/office/drawing/2014/main" id="{27452BE4-6657-4FA4-8214-C03A77A4322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sp>
          <p:nvSpPr>
            <p:cNvPr id="186" name="Oval 592">
              <a:extLst>
                <a:ext uri="{FF2B5EF4-FFF2-40B4-BE49-F238E27FC236}">
                  <a16:creationId xmlns:a16="http://schemas.microsoft.com/office/drawing/2014/main" id="{10CA0D9B-3CB8-4099-9F7E-B341623533BF}"/>
                </a:ext>
              </a:extLst>
            </p:cNvPr>
            <p:cNvSpPr>
              <a:spLocks noChangeAspect="1" noChangeArrowheads="1"/>
            </p:cNvSpPr>
            <p:nvPr/>
          </p:nvSpPr>
          <p:spPr bwMode="auto">
            <a:xfrm>
              <a:off x="2583992" y="5368679"/>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54">
                <a:defRPr/>
              </a:pPr>
              <a:endParaRPr lang="en-US" sz="2398" kern="0">
                <a:solidFill>
                  <a:srgbClr val="292929"/>
                </a:solidFill>
                <a:latin typeface="Segoe UI Semilight"/>
              </a:endParaRPr>
            </a:p>
          </p:txBody>
        </p:sp>
        <p:grpSp>
          <p:nvGrpSpPr>
            <p:cNvPr id="187" name="Group 186">
              <a:extLst>
                <a:ext uri="{FF2B5EF4-FFF2-40B4-BE49-F238E27FC236}">
                  <a16:creationId xmlns:a16="http://schemas.microsoft.com/office/drawing/2014/main" id="{5A96654B-6A31-4DA2-B49E-09D9213B86FC}"/>
                </a:ext>
              </a:extLst>
            </p:cNvPr>
            <p:cNvGrpSpPr/>
            <p:nvPr/>
          </p:nvGrpSpPr>
          <p:grpSpPr>
            <a:xfrm>
              <a:off x="3845019" y="3476464"/>
              <a:ext cx="90355" cy="87253"/>
              <a:chOff x="1259812" y="3411205"/>
              <a:chExt cx="90367" cy="87264"/>
            </a:xfrm>
          </p:grpSpPr>
          <p:sp>
            <p:nvSpPr>
              <p:cNvPr id="188" name="Circle: Hollow 187">
                <a:extLst>
                  <a:ext uri="{FF2B5EF4-FFF2-40B4-BE49-F238E27FC236}">
                    <a16:creationId xmlns:a16="http://schemas.microsoft.com/office/drawing/2014/main" id="{05B207AF-EE82-42D0-8C65-581E74061BAF}"/>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89" name="Oval 188">
                <a:extLst>
                  <a:ext uri="{FF2B5EF4-FFF2-40B4-BE49-F238E27FC236}">
                    <a16:creationId xmlns:a16="http://schemas.microsoft.com/office/drawing/2014/main" id="{BF866E0E-6EB7-4AC9-A21E-0D0477B42D5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190" name="Group 189">
              <a:extLst>
                <a:ext uri="{FF2B5EF4-FFF2-40B4-BE49-F238E27FC236}">
                  <a16:creationId xmlns:a16="http://schemas.microsoft.com/office/drawing/2014/main" id="{D4E17E26-AC0B-4B0F-8A3D-301B06FD252A}"/>
                </a:ext>
              </a:extLst>
            </p:cNvPr>
            <p:cNvGrpSpPr/>
            <p:nvPr/>
          </p:nvGrpSpPr>
          <p:grpSpPr>
            <a:xfrm>
              <a:off x="4647810" y="3335149"/>
              <a:ext cx="90355" cy="87253"/>
              <a:chOff x="1259812" y="3411205"/>
              <a:chExt cx="90367" cy="87264"/>
            </a:xfrm>
          </p:grpSpPr>
          <p:sp>
            <p:nvSpPr>
              <p:cNvPr id="191" name="Circle: Hollow 190">
                <a:extLst>
                  <a:ext uri="{FF2B5EF4-FFF2-40B4-BE49-F238E27FC236}">
                    <a16:creationId xmlns:a16="http://schemas.microsoft.com/office/drawing/2014/main" id="{DD1812A4-A533-41A2-B5CA-6AD5807A3158}"/>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92" name="Oval 191">
                <a:extLst>
                  <a:ext uri="{FF2B5EF4-FFF2-40B4-BE49-F238E27FC236}">
                    <a16:creationId xmlns:a16="http://schemas.microsoft.com/office/drawing/2014/main" id="{19B61602-AA75-47CF-94A4-D14896B1BD3D}"/>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193" name="Group 192">
              <a:extLst>
                <a:ext uri="{FF2B5EF4-FFF2-40B4-BE49-F238E27FC236}">
                  <a16:creationId xmlns:a16="http://schemas.microsoft.com/office/drawing/2014/main" id="{35D8174E-9A0C-4CE1-BDF2-C6EAB50DD34D}"/>
                </a:ext>
              </a:extLst>
            </p:cNvPr>
            <p:cNvGrpSpPr/>
            <p:nvPr/>
          </p:nvGrpSpPr>
          <p:grpSpPr>
            <a:xfrm>
              <a:off x="4454533" y="4219309"/>
              <a:ext cx="90355" cy="87253"/>
              <a:chOff x="1259812" y="3411205"/>
              <a:chExt cx="90367" cy="87264"/>
            </a:xfrm>
          </p:grpSpPr>
          <p:sp>
            <p:nvSpPr>
              <p:cNvPr id="194" name="Circle: Hollow 193">
                <a:extLst>
                  <a:ext uri="{FF2B5EF4-FFF2-40B4-BE49-F238E27FC236}">
                    <a16:creationId xmlns:a16="http://schemas.microsoft.com/office/drawing/2014/main" id="{23153481-028C-42D2-8D0B-ACB238EB0EBC}"/>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95" name="Oval 194">
                <a:extLst>
                  <a:ext uri="{FF2B5EF4-FFF2-40B4-BE49-F238E27FC236}">
                    <a16:creationId xmlns:a16="http://schemas.microsoft.com/office/drawing/2014/main" id="{DC45CAE1-526D-471E-A23B-D13CD6D6FAE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196" name="Group 195">
              <a:extLst>
                <a:ext uri="{FF2B5EF4-FFF2-40B4-BE49-F238E27FC236}">
                  <a16:creationId xmlns:a16="http://schemas.microsoft.com/office/drawing/2014/main" id="{31EFE7C2-3EA3-449B-80C9-AE3F3B8BF0F2}"/>
                </a:ext>
              </a:extLst>
            </p:cNvPr>
            <p:cNvGrpSpPr/>
            <p:nvPr/>
          </p:nvGrpSpPr>
          <p:grpSpPr>
            <a:xfrm>
              <a:off x="4822568" y="3907446"/>
              <a:ext cx="90355" cy="87253"/>
              <a:chOff x="1259812" y="3411205"/>
              <a:chExt cx="90367" cy="87264"/>
            </a:xfrm>
          </p:grpSpPr>
          <p:sp>
            <p:nvSpPr>
              <p:cNvPr id="197" name="Circle: Hollow 196">
                <a:extLst>
                  <a:ext uri="{FF2B5EF4-FFF2-40B4-BE49-F238E27FC236}">
                    <a16:creationId xmlns:a16="http://schemas.microsoft.com/office/drawing/2014/main" id="{D0A67310-EA11-4BB1-9B91-9E42550976AA}"/>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198" name="Oval 197">
                <a:extLst>
                  <a:ext uri="{FF2B5EF4-FFF2-40B4-BE49-F238E27FC236}">
                    <a16:creationId xmlns:a16="http://schemas.microsoft.com/office/drawing/2014/main" id="{87299438-12B0-4FAD-9AA0-79DD79856AD1}"/>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sp>
          <p:nvSpPr>
            <p:cNvPr id="199" name="Oval 592">
              <a:extLst>
                <a:ext uri="{FF2B5EF4-FFF2-40B4-BE49-F238E27FC236}">
                  <a16:creationId xmlns:a16="http://schemas.microsoft.com/office/drawing/2014/main" id="{B42DD0B4-9183-4F33-9EFC-7698582803E6}"/>
                </a:ext>
              </a:extLst>
            </p:cNvPr>
            <p:cNvSpPr>
              <a:spLocks noChangeAspect="1" noChangeArrowheads="1"/>
            </p:cNvSpPr>
            <p:nvPr/>
          </p:nvSpPr>
          <p:spPr bwMode="auto">
            <a:xfrm>
              <a:off x="4203013" y="3606803"/>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54">
                <a:defRPr/>
              </a:pPr>
              <a:endParaRPr lang="en-US" sz="2398" kern="0">
                <a:solidFill>
                  <a:srgbClr val="292929"/>
                </a:solidFill>
                <a:latin typeface="Segoe UI Semilight"/>
              </a:endParaRPr>
            </a:p>
          </p:txBody>
        </p:sp>
        <p:grpSp>
          <p:nvGrpSpPr>
            <p:cNvPr id="200" name="Group 199">
              <a:extLst>
                <a:ext uri="{FF2B5EF4-FFF2-40B4-BE49-F238E27FC236}">
                  <a16:creationId xmlns:a16="http://schemas.microsoft.com/office/drawing/2014/main" id="{AA0818D4-A373-446F-82D1-2F1B7C4C642E}"/>
                </a:ext>
              </a:extLst>
            </p:cNvPr>
            <p:cNvGrpSpPr/>
            <p:nvPr/>
          </p:nvGrpSpPr>
          <p:grpSpPr>
            <a:xfrm>
              <a:off x="7340199" y="5800235"/>
              <a:ext cx="90355" cy="87253"/>
              <a:chOff x="1259812" y="3411205"/>
              <a:chExt cx="90367" cy="87264"/>
            </a:xfrm>
          </p:grpSpPr>
          <p:sp>
            <p:nvSpPr>
              <p:cNvPr id="201" name="Circle: Hollow 200">
                <a:extLst>
                  <a:ext uri="{FF2B5EF4-FFF2-40B4-BE49-F238E27FC236}">
                    <a16:creationId xmlns:a16="http://schemas.microsoft.com/office/drawing/2014/main" id="{B616333B-954A-4142-BEC8-C1206759F5B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202" name="Oval 201">
                <a:extLst>
                  <a:ext uri="{FF2B5EF4-FFF2-40B4-BE49-F238E27FC236}">
                    <a16:creationId xmlns:a16="http://schemas.microsoft.com/office/drawing/2014/main" id="{1D76AF78-0F40-4BFC-B769-0E22F05442F6}"/>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203" name="Group 202">
              <a:extLst>
                <a:ext uri="{FF2B5EF4-FFF2-40B4-BE49-F238E27FC236}">
                  <a16:creationId xmlns:a16="http://schemas.microsoft.com/office/drawing/2014/main" id="{7653A76A-7CD0-470E-A06B-7CECD5D4B25D}"/>
                </a:ext>
              </a:extLst>
            </p:cNvPr>
            <p:cNvGrpSpPr/>
            <p:nvPr/>
          </p:nvGrpSpPr>
          <p:grpSpPr>
            <a:xfrm>
              <a:off x="6616401" y="5739399"/>
              <a:ext cx="90355" cy="87253"/>
              <a:chOff x="1259812" y="3411205"/>
              <a:chExt cx="90367" cy="87264"/>
            </a:xfrm>
          </p:grpSpPr>
          <p:sp>
            <p:nvSpPr>
              <p:cNvPr id="204" name="Circle: Hollow 203">
                <a:extLst>
                  <a:ext uri="{FF2B5EF4-FFF2-40B4-BE49-F238E27FC236}">
                    <a16:creationId xmlns:a16="http://schemas.microsoft.com/office/drawing/2014/main" id="{C7093D4C-1292-4262-A36F-8C2E2DEAD82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205" name="Oval 204">
                <a:extLst>
                  <a:ext uri="{FF2B5EF4-FFF2-40B4-BE49-F238E27FC236}">
                    <a16:creationId xmlns:a16="http://schemas.microsoft.com/office/drawing/2014/main" id="{D245DD52-4ADB-43A5-9F43-1F91BBF7E09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206" name="Group 205">
              <a:extLst>
                <a:ext uri="{FF2B5EF4-FFF2-40B4-BE49-F238E27FC236}">
                  <a16:creationId xmlns:a16="http://schemas.microsoft.com/office/drawing/2014/main" id="{1D5F3727-4A18-47A9-9B98-48B02720D07C}"/>
                </a:ext>
              </a:extLst>
            </p:cNvPr>
            <p:cNvGrpSpPr/>
            <p:nvPr/>
          </p:nvGrpSpPr>
          <p:grpSpPr>
            <a:xfrm>
              <a:off x="7812805" y="6285941"/>
              <a:ext cx="90355" cy="87253"/>
              <a:chOff x="1259812" y="3411205"/>
              <a:chExt cx="90367" cy="87264"/>
            </a:xfrm>
          </p:grpSpPr>
          <p:sp>
            <p:nvSpPr>
              <p:cNvPr id="207" name="Circle: Hollow 206">
                <a:extLst>
                  <a:ext uri="{FF2B5EF4-FFF2-40B4-BE49-F238E27FC236}">
                    <a16:creationId xmlns:a16="http://schemas.microsoft.com/office/drawing/2014/main" id="{B9BF772E-AC8C-421B-8870-7AC43A09104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208" name="Oval 207">
                <a:extLst>
                  <a:ext uri="{FF2B5EF4-FFF2-40B4-BE49-F238E27FC236}">
                    <a16:creationId xmlns:a16="http://schemas.microsoft.com/office/drawing/2014/main" id="{6CA832B4-E6CE-4E91-9E63-222A0041D8B5}"/>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209" name="Group 208">
              <a:extLst>
                <a:ext uri="{FF2B5EF4-FFF2-40B4-BE49-F238E27FC236}">
                  <a16:creationId xmlns:a16="http://schemas.microsoft.com/office/drawing/2014/main" id="{1FC7B186-4151-4F2D-8CF4-67A0A4D1DDB5}"/>
                </a:ext>
              </a:extLst>
            </p:cNvPr>
            <p:cNvGrpSpPr/>
            <p:nvPr/>
          </p:nvGrpSpPr>
          <p:grpSpPr>
            <a:xfrm>
              <a:off x="6129067" y="4771681"/>
              <a:ext cx="90355" cy="87253"/>
              <a:chOff x="1259812" y="3411205"/>
              <a:chExt cx="90367" cy="87264"/>
            </a:xfrm>
          </p:grpSpPr>
          <p:sp>
            <p:nvSpPr>
              <p:cNvPr id="210" name="Circle: Hollow 209">
                <a:extLst>
                  <a:ext uri="{FF2B5EF4-FFF2-40B4-BE49-F238E27FC236}">
                    <a16:creationId xmlns:a16="http://schemas.microsoft.com/office/drawing/2014/main" id="{1990833C-778F-44F1-B266-90A7FF384DD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211" name="Oval 210">
                <a:extLst>
                  <a:ext uri="{FF2B5EF4-FFF2-40B4-BE49-F238E27FC236}">
                    <a16:creationId xmlns:a16="http://schemas.microsoft.com/office/drawing/2014/main" id="{B568634A-9372-4550-A12D-220D0A7D568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212" name="Group 211">
              <a:extLst>
                <a:ext uri="{FF2B5EF4-FFF2-40B4-BE49-F238E27FC236}">
                  <a16:creationId xmlns:a16="http://schemas.microsoft.com/office/drawing/2014/main" id="{8559E309-6873-4687-B8F8-1E00F9DA2AF0}"/>
                </a:ext>
              </a:extLst>
            </p:cNvPr>
            <p:cNvGrpSpPr/>
            <p:nvPr/>
          </p:nvGrpSpPr>
          <p:grpSpPr>
            <a:xfrm>
              <a:off x="7083060" y="3994698"/>
              <a:ext cx="90355" cy="87253"/>
              <a:chOff x="1259812" y="3411205"/>
              <a:chExt cx="90367" cy="87264"/>
            </a:xfrm>
          </p:grpSpPr>
          <p:sp>
            <p:nvSpPr>
              <p:cNvPr id="213" name="Circle: Hollow 212">
                <a:extLst>
                  <a:ext uri="{FF2B5EF4-FFF2-40B4-BE49-F238E27FC236}">
                    <a16:creationId xmlns:a16="http://schemas.microsoft.com/office/drawing/2014/main" id="{C38F68AF-C938-45EA-957C-EFC916F274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214" name="Oval 213">
                <a:extLst>
                  <a:ext uri="{FF2B5EF4-FFF2-40B4-BE49-F238E27FC236}">
                    <a16:creationId xmlns:a16="http://schemas.microsoft.com/office/drawing/2014/main" id="{3719AAB1-ECD3-46C9-B325-9B1E3482D5B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grpSp>
          <p:nvGrpSpPr>
            <p:cNvPr id="215" name="Group 214">
              <a:extLst>
                <a:ext uri="{FF2B5EF4-FFF2-40B4-BE49-F238E27FC236}">
                  <a16:creationId xmlns:a16="http://schemas.microsoft.com/office/drawing/2014/main" id="{99777593-3AD7-4DCB-8751-7B4CF0E2A114}"/>
                </a:ext>
              </a:extLst>
            </p:cNvPr>
            <p:cNvGrpSpPr/>
            <p:nvPr/>
          </p:nvGrpSpPr>
          <p:grpSpPr>
            <a:xfrm>
              <a:off x="5683084" y="4647873"/>
              <a:ext cx="90355" cy="87253"/>
              <a:chOff x="1259812" y="3411205"/>
              <a:chExt cx="90367" cy="87264"/>
            </a:xfrm>
          </p:grpSpPr>
          <p:sp>
            <p:nvSpPr>
              <p:cNvPr id="216" name="Circle: Hollow 215">
                <a:extLst>
                  <a:ext uri="{FF2B5EF4-FFF2-40B4-BE49-F238E27FC236}">
                    <a16:creationId xmlns:a16="http://schemas.microsoft.com/office/drawing/2014/main" id="{9F4EAE7F-3B8F-4C43-87A3-1508B8420BF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sp>
            <p:nvSpPr>
              <p:cNvPr id="217" name="Oval 216">
                <a:extLst>
                  <a:ext uri="{FF2B5EF4-FFF2-40B4-BE49-F238E27FC236}">
                    <a16:creationId xmlns:a16="http://schemas.microsoft.com/office/drawing/2014/main" id="{337369A4-30CB-4764-9F24-E32013255E9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1"/>
                <a:endParaRPr lang="en-US" sz="1764">
                  <a:solidFill>
                    <a:srgbClr val="FFFFFF"/>
                  </a:solidFill>
                  <a:latin typeface="Segoe UI Semilight"/>
                </a:endParaRPr>
              </a:p>
            </p:txBody>
          </p:sp>
        </p:grpSp>
        <p:sp>
          <p:nvSpPr>
            <p:cNvPr id="218" name="Oval 592">
              <a:extLst>
                <a:ext uri="{FF2B5EF4-FFF2-40B4-BE49-F238E27FC236}">
                  <a16:creationId xmlns:a16="http://schemas.microsoft.com/office/drawing/2014/main" id="{8D87564A-0467-4D7E-BA7E-3B9C5E1711F4}"/>
                </a:ext>
              </a:extLst>
            </p:cNvPr>
            <p:cNvSpPr>
              <a:spLocks noChangeAspect="1" noChangeArrowheads="1"/>
            </p:cNvSpPr>
            <p:nvPr/>
          </p:nvSpPr>
          <p:spPr bwMode="auto">
            <a:xfrm>
              <a:off x="6355357" y="4516168"/>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54">
                <a:defRPr/>
              </a:pPr>
              <a:endParaRPr lang="en-US" sz="2398" kern="0">
                <a:solidFill>
                  <a:srgbClr val="292929"/>
                </a:solidFill>
                <a:latin typeface="Segoe UI Semilight"/>
              </a:endParaRPr>
            </a:p>
          </p:txBody>
        </p:sp>
        <p:sp>
          <p:nvSpPr>
            <p:cNvPr id="219" name="Oval 592">
              <a:extLst>
                <a:ext uri="{FF2B5EF4-FFF2-40B4-BE49-F238E27FC236}">
                  <a16:creationId xmlns:a16="http://schemas.microsoft.com/office/drawing/2014/main" id="{70C4D0CD-6404-41DC-8387-90251C84CB45}"/>
                </a:ext>
              </a:extLst>
            </p:cNvPr>
            <p:cNvSpPr>
              <a:spLocks noChangeAspect="1" noChangeArrowheads="1"/>
            </p:cNvSpPr>
            <p:nvPr/>
          </p:nvSpPr>
          <p:spPr bwMode="auto">
            <a:xfrm>
              <a:off x="6998625" y="5887447"/>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554">
                <a:defRPr/>
              </a:pPr>
              <a:endParaRPr lang="en-US" sz="2398" kern="0">
                <a:solidFill>
                  <a:srgbClr val="292929"/>
                </a:solidFill>
                <a:latin typeface="Segoe UI Semilight"/>
              </a:endParaRPr>
            </a:p>
          </p:txBody>
        </p:sp>
        <p:cxnSp>
          <p:nvCxnSpPr>
            <p:cNvPr id="220" name="Connector: Curved 219">
              <a:extLst>
                <a:ext uri="{FF2B5EF4-FFF2-40B4-BE49-F238E27FC236}">
                  <a16:creationId xmlns:a16="http://schemas.microsoft.com/office/drawing/2014/main" id="{EDC3E93B-9B7C-4971-9118-905F174BA406}"/>
                </a:ext>
              </a:extLst>
            </p:cNvPr>
            <p:cNvCxnSpPr>
              <a:cxnSpLocks/>
              <a:stCxn id="165" idx="5"/>
              <a:endCxn id="176" idx="1"/>
            </p:cNvCxnSpPr>
            <p:nvPr/>
          </p:nvCxnSpPr>
          <p:spPr>
            <a:xfrm rot="16200000" flipH="1">
              <a:off x="1288184" y="3731458"/>
              <a:ext cx="98547" cy="235988"/>
            </a:xfrm>
            <a:prstGeom prst="curvedConnector3">
              <a:avLst>
                <a:gd name="adj1" fmla="val -56304"/>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1" name="Connector: Curved 220">
              <a:extLst>
                <a:ext uri="{FF2B5EF4-FFF2-40B4-BE49-F238E27FC236}">
                  <a16:creationId xmlns:a16="http://schemas.microsoft.com/office/drawing/2014/main" id="{701B1ED8-462D-4D5F-A19D-E613877B26CF}"/>
                </a:ext>
              </a:extLst>
            </p:cNvPr>
            <p:cNvCxnSpPr>
              <a:cxnSpLocks/>
            </p:cNvCxnSpPr>
            <p:nvPr/>
          </p:nvCxnSpPr>
          <p:spPr>
            <a:xfrm rot="5400000" flipH="1" flipV="1">
              <a:off x="1225544" y="3851045"/>
              <a:ext cx="150908" cy="225958"/>
            </a:xfrm>
            <a:prstGeom prst="curvedConnector3">
              <a:avLst>
                <a:gd name="adj1" fmla="val 9746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2" name="Connector: Curved 221">
              <a:extLst>
                <a:ext uri="{FF2B5EF4-FFF2-40B4-BE49-F238E27FC236}">
                  <a16:creationId xmlns:a16="http://schemas.microsoft.com/office/drawing/2014/main" id="{491D5124-30F4-4DA5-80DF-B0DA65AD7D7E}"/>
                </a:ext>
              </a:extLst>
            </p:cNvPr>
            <p:cNvCxnSpPr>
              <a:cxnSpLocks/>
              <a:stCxn id="176" idx="4"/>
              <a:endCxn id="174" idx="1"/>
            </p:cNvCxnSpPr>
            <p:nvPr/>
          </p:nvCxnSpPr>
          <p:spPr>
            <a:xfrm rot="16200000" flipH="1">
              <a:off x="1515050" y="3901060"/>
              <a:ext cx="127751" cy="211799"/>
            </a:xfrm>
            <a:prstGeom prst="curvedConnector3">
              <a:avLst>
                <a:gd name="adj1" fmla="val -6927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3" name="Connector: Curved 222">
              <a:extLst>
                <a:ext uri="{FF2B5EF4-FFF2-40B4-BE49-F238E27FC236}">
                  <a16:creationId xmlns:a16="http://schemas.microsoft.com/office/drawing/2014/main" id="{5C917078-A4E3-4183-9D69-97C86BFC7EE0}"/>
                </a:ext>
              </a:extLst>
            </p:cNvPr>
            <p:cNvCxnSpPr>
              <a:cxnSpLocks/>
              <a:stCxn id="176" idx="0"/>
              <a:endCxn id="169" idx="1"/>
            </p:cNvCxnSpPr>
            <p:nvPr/>
          </p:nvCxnSpPr>
          <p:spPr>
            <a:xfrm rot="16200000" flipH="1">
              <a:off x="1742803" y="3621337"/>
              <a:ext cx="64747" cy="604304"/>
            </a:xfrm>
            <a:prstGeom prst="curvedConnector3">
              <a:avLst>
                <a:gd name="adj1" fmla="val -35301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Connector: Curved 223">
              <a:extLst>
                <a:ext uri="{FF2B5EF4-FFF2-40B4-BE49-F238E27FC236}">
                  <a16:creationId xmlns:a16="http://schemas.microsoft.com/office/drawing/2014/main" id="{13412B41-8319-40C4-8AE1-08E5F0CDD17E}"/>
                </a:ext>
              </a:extLst>
            </p:cNvPr>
            <p:cNvCxnSpPr>
              <a:cxnSpLocks/>
              <a:stCxn id="179" idx="0"/>
              <a:endCxn id="186" idx="7"/>
            </p:cNvCxnSpPr>
            <p:nvPr/>
          </p:nvCxnSpPr>
          <p:spPr>
            <a:xfrm rot="16200000" flipH="1">
              <a:off x="2297631" y="5047503"/>
              <a:ext cx="185608" cy="471967"/>
            </a:xfrm>
            <a:prstGeom prst="curvedConnector3">
              <a:avLst>
                <a:gd name="adj1" fmla="val -307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Connector: Curved 224">
              <a:extLst>
                <a:ext uri="{FF2B5EF4-FFF2-40B4-BE49-F238E27FC236}">
                  <a16:creationId xmlns:a16="http://schemas.microsoft.com/office/drawing/2014/main" id="{E27CE1A5-558C-4772-90D2-D272C74D8971}"/>
                </a:ext>
              </a:extLst>
            </p:cNvPr>
            <p:cNvCxnSpPr>
              <a:cxnSpLocks/>
              <a:stCxn id="186" idx="7"/>
              <a:endCxn id="181" idx="0"/>
            </p:cNvCxnSpPr>
            <p:nvPr/>
          </p:nvCxnSpPr>
          <p:spPr>
            <a:xfrm rot="16200000" flipH="1">
              <a:off x="2737622" y="5265085"/>
              <a:ext cx="108051" cy="330462"/>
            </a:xfrm>
            <a:prstGeom prst="curvedConnector3">
              <a:avLst>
                <a:gd name="adj1" fmla="val -7755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6" name="Connector: Curved 225">
              <a:extLst>
                <a:ext uri="{FF2B5EF4-FFF2-40B4-BE49-F238E27FC236}">
                  <a16:creationId xmlns:a16="http://schemas.microsoft.com/office/drawing/2014/main" id="{E8664D51-8748-4276-A799-720EC4D33DAA}"/>
                </a:ext>
              </a:extLst>
            </p:cNvPr>
            <p:cNvCxnSpPr>
              <a:cxnSpLocks/>
              <a:endCxn id="186" idx="3"/>
            </p:cNvCxnSpPr>
            <p:nvPr/>
          </p:nvCxnSpPr>
          <p:spPr>
            <a:xfrm rot="5400000" flipH="1" flipV="1">
              <a:off x="2116486" y="5624868"/>
              <a:ext cx="686615" cy="262954"/>
            </a:xfrm>
            <a:prstGeom prst="curvedConnector3">
              <a:avLst>
                <a:gd name="adj1" fmla="val 513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7" name="Connector: Curved 226">
              <a:extLst>
                <a:ext uri="{FF2B5EF4-FFF2-40B4-BE49-F238E27FC236}">
                  <a16:creationId xmlns:a16="http://schemas.microsoft.com/office/drawing/2014/main" id="{5FEA50FF-B9FA-41DE-9844-00E3C32002CE}"/>
                </a:ext>
              </a:extLst>
            </p:cNvPr>
            <p:cNvCxnSpPr>
              <a:cxnSpLocks/>
              <a:stCxn id="188" idx="2"/>
              <a:endCxn id="199" idx="6"/>
            </p:cNvCxnSpPr>
            <p:nvPr/>
          </p:nvCxnSpPr>
          <p:spPr>
            <a:xfrm rot="10800000" flipH="1" flipV="1">
              <a:off x="3855607" y="3518740"/>
              <a:ext cx="397109" cy="114048"/>
            </a:xfrm>
            <a:prstGeom prst="curvedConnector5">
              <a:avLst>
                <a:gd name="adj1" fmla="val 9593"/>
                <a:gd name="adj2" fmla="val -155090"/>
                <a:gd name="adj3" fmla="val 7841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8" name="Connector: Curved 227">
              <a:extLst>
                <a:ext uri="{FF2B5EF4-FFF2-40B4-BE49-F238E27FC236}">
                  <a16:creationId xmlns:a16="http://schemas.microsoft.com/office/drawing/2014/main" id="{E114A30A-BF09-4A45-9B75-5AA5E026002D}"/>
                </a:ext>
              </a:extLst>
            </p:cNvPr>
            <p:cNvCxnSpPr>
              <a:cxnSpLocks/>
              <a:stCxn id="199" idx="4"/>
              <a:endCxn id="192" idx="4"/>
            </p:cNvCxnSpPr>
            <p:nvPr/>
          </p:nvCxnSpPr>
          <p:spPr>
            <a:xfrm rot="5400000" flipH="1" flipV="1">
              <a:off x="4342220" y="3308006"/>
              <a:ext cx="236411" cy="465123"/>
            </a:xfrm>
            <a:prstGeom prst="curvedConnector3">
              <a:avLst>
                <a:gd name="adj1" fmla="val 4028"/>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9" name="Connector: Curved 228">
              <a:extLst>
                <a:ext uri="{FF2B5EF4-FFF2-40B4-BE49-F238E27FC236}">
                  <a16:creationId xmlns:a16="http://schemas.microsoft.com/office/drawing/2014/main" id="{826CACF9-C7E3-454B-A67E-584C9346A04A}"/>
                </a:ext>
              </a:extLst>
            </p:cNvPr>
            <p:cNvCxnSpPr>
              <a:cxnSpLocks/>
              <a:stCxn id="199" idx="3"/>
              <a:endCxn id="197" idx="0"/>
            </p:cNvCxnSpPr>
            <p:nvPr/>
          </p:nvCxnSpPr>
          <p:spPr>
            <a:xfrm rot="16200000" flipH="1">
              <a:off x="4406921" y="3454531"/>
              <a:ext cx="264195" cy="657456"/>
            </a:xfrm>
            <a:prstGeom prst="curvedConnector3">
              <a:avLst>
                <a:gd name="adj1" fmla="val 10046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0" name="Connector: Curved 229">
              <a:extLst>
                <a:ext uri="{FF2B5EF4-FFF2-40B4-BE49-F238E27FC236}">
                  <a16:creationId xmlns:a16="http://schemas.microsoft.com/office/drawing/2014/main" id="{05C01C01-431D-43FF-A549-839F72CCB148}"/>
                </a:ext>
              </a:extLst>
            </p:cNvPr>
            <p:cNvCxnSpPr>
              <a:cxnSpLocks/>
              <a:stCxn id="199" idx="3"/>
              <a:endCxn id="195" idx="6"/>
            </p:cNvCxnSpPr>
            <p:nvPr/>
          </p:nvCxnSpPr>
          <p:spPr>
            <a:xfrm rot="16200000" flipH="1">
              <a:off x="4071722" y="3789730"/>
              <a:ext cx="611734" cy="334596"/>
            </a:xfrm>
            <a:prstGeom prst="curvedConnector4">
              <a:avLst>
                <a:gd name="adj1" fmla="val 45812"/>
                <a:gd name="adj2" fmla="val -19545"/>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1" name="Group 230">
              <a:extLst>
                <a:ext uri="{FF2B5EF4-FFF2-40B4-BE49-F238E27FC236}">
                  <a16:creationId xmlns:a16="http://schemas.microsoft.com/office/drawing/2014/main" id="{19985E8E-D0B6-4299-BA3C-A8C6D6716D00}"/>
                </a:ext>
              </a:extLst>
            </p:cNvPr>
            <p:cNvGrpSpPr/>
            <p:nvPr/>
          </p:nvGrpSpPr>
          <p:grpSpPr>
            <a:xfrm>
              <a:off x="4279448" y="1361326"/>
              <a:ext cx="509701" cy="495992"/>
              <a:chOff x="6249125" y="3598792"/>
              <a:chExt cx="784110" cy="802170"/>
            </a:xfrm>
          </p:grpSpPr>
          <p:sp>
            <p:nvSpPr>
              <p:cNvPr id="232" name="Octagon 231">
                <a:extLst>
                  <a:ext uri="{FF2B5EF4-FFF2-40B4-BE49-F238E27FC236}">
                    <a16:creationId xmlns:a16="http://schemas.microsoft.com/office/drawing/2014/main" id="{878A4075-E066-43BA-BF67-49638647769A}"/>
                  </a:ext>
                </a:extLst>
              </p:cNvPr>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50">
                  <a:defRPr/>
                </a:pPr>
                <a:endParaRPr lang="en-US">
                  <a:solidFill>
                    <a:prstClr val="white"/>
                  </a:solidFill>
                  <a:latin typeface="Calibri" panose="020F0502020204030204"/>
                </a:endParaRPr>
              </a:p>
            </p:txBody>
          </p:sp>
          <p:sp>
            <p:nvSpPr>
              <p:cNvPr id="233" name="Rectangle 232">
                <a:extLst>
                  <a:ext uri="{FF2B5EF4-FFF2-40B4-BE49-F238E27FC236}">
                    <a16:creationId xmlns:a16="http://schemas.microsoft.com/office/drawing/2014/main" id="{8CBA0987-74F1-42FF-AC92-0B472072F751}"/>
                  </a:ext>
                </a:extLst>
              </p:cNvPr>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algn="ctr" defTabSz="914050">
                  <a:defRPr/>
                </a:pPr>
                <a:endParaRPr lang="en-US" kern="0">
                  <a:solidFill>
                    <a:prstClr val="white"/>
                  </a:solidFill>
                  <a:latin typeface="Calibri" panose="020F0502020204030204"/>
                </a:endParaRPr>
              </a:p>
            </p:txBody>
          </p:sp>
          <p:sp>
            <p:nvSpPr>
              <p:cNvPr id="234" name="Rectangle 233">
                <a:extLst>
                  <a:ext uri="{FF2B5EF4-FFF2-40B4-BE49-F238E27FC236}">
                    <a16:creationId xmlns:a16="http://schemas.microsoft.com/office/drawing/2014/main" id="{50973E9B-7EB2-48D1-9836-B7F21C8E0D6F}"/>
                  </a:ext>
                </a:extLst>
              </p:cNvPr>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algn="ctr" defTabSz="914050">
                  <a:defRPr/>
                </a:pPr>
                <a:endParaRPr lang="en-US" kern="0">
                  <a:solidFill>
                    <a:prstClr val="white"/>
                  </a:solidFill>
                  <a:latin typeface="Calibri" panose="020F0502020204030204"/>
                </a:endParaRPr>
              </a:p>
            </p:txBody>
          </p:sp>
          <p:sp>
            <p:nvSpPr>
              <p:cNvPr id="235" name="Rectangle 234">
                <a:extLst>
                  <a:ext uri="{FF2B5EF4-FFF2-40B4-BE49-F238E27FC236}">
                    <a16:creationId xmlns:a16="http://schemas.microsoft.com/office/drawing/2014/main" id="{F6D25DF9-DFBD-4739-8DA6-62C46D1DE2F8}"/>
                  </a:ext>
                </a:extLst>
              </p:cNvPr>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algn="ctr" defTabSz="914050">
                  <a:defRPr/>
                </a:pPr>
                <a:endParaRPr lang="en-US" kern="0">
                  <a:solidFill>
                    <a:prstClr val="white"/>
                  </a:solidFill>
                  <a:latin typeface="Calibri" panose="020F0502020204030204"/>
                </a:endParaRPr>
              </a:p>
            </p:txBody>
          </p:sp>
          <p:sp>
            <p:nvSpPr>
              <p:cNvPr id="236" name="Rectangle 235">
                <a:extLst>
                  <a:ext uri="{FF2B5EF4-FFF2-40B4-BE49-F238E27FC236}">
                    <a16:creationId xmlns:a16="http://schemas.microsoft.com/office/drawing/2014/main" id="{426A3360-6D1C-4D42-9AE6-EAC3A58025BC}"/>
                  </a:ext>
                </a:extLst>
              </p:cNvPr>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algn="ctr" defTabSz="914050">
                  <a:defRPr/>
                </a:pPr>
                <a:endParaRPr lang="en-US" kern="0">
                  <a:solidFill>
                    <a:prstClr val="white"/>
                  </a:solidFill>
                  <a:latin typeface="Calibri" panose="020F0502020204030204"/>
                </a:endParaRPr>
              </a:p>
            </p:txBody>
          </p:sp>
          <p:sp>
            <p:nvSpPr>
              <p:cNvPr id="237" name="Rectangle 236">
                <a:extLst>
                  <a:ext uri="{FF2B5EF4-FFF2-40B4-BE49-F238E27FC236}">
                    <a16:creationId xmlns:a16="http://schemas.microsoft.com/office/drawing/2014/main" id="{45F064F5-1703-472B-9375-2C8C3BF89B1F}"/>
                  </a:ext>
                </a:extLst>
              </p:cNvPr>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algn="ctr" defTabSz="914050">
                  <a:defRPr/>
                </a:pPr>
                <a:endParaRPr lang="en-US" kern="0">
                  <a:solidFill>
                    <a:prstClr val="white"/>
                  </a:solidFill>
                  <a:latin typeface="Calibri" panose="020F0502020204030204"/>
                </a:endParaRPr>
              </a:p>
            </p:txBody>
          </p:sp>
          <p:pic>
            <p:nvPicPr>
              <p:cNvPr id="238" name="Picture 237">
                <a:extLst>
                  <a:ext uri="{FF2B5EF4-FFF2-40B4-BE49-F238E27FC236}">
                    <a16:creationId xmlns:a16="http://schemas.microsoft.com/office/drawing/2014/main" id="{48E777B3-45EC-414F-842A-CB5AE88655D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49125" y="3598792"/>
                <a:ext cx="784110" cy="787929"/>
              </a:xfrm>
              <a:prstGeom prst="rect">
                <a:avLst/>
              </a:prstGeom>
            </p:spPr>
          </p:pic>
        </p:grpSp>
        <p:pic>
          <p:nvPicPr>
            <p:cNvPr id="239" name="Picture 238">
              <a:extLst>
                <a:ext uri="{FF2B5EF4-FFF2-40B4-BE49-F238E27FC236}">
                  <a16:creationId xmlns:a16="http://schemas.microsoft.com/office/drawing/2014/main" id="{C396F9EB-EF25-493B-BEED-CEC51C009D4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894004" y="1416704"/>
              <a:ext cx="377850" cy="385232"/>
            </a:xfrm>
            <a:prstGeom prst="rect">
              <a:avLst/>
            </a:prstGeom>
          </p:spPr>
        </p:pic>
        <p:cxnSp>
          <p:nvCxnSpPr>
            <p:cNvPr id="240" name="Straight Arrow Connector 239">
              <a:extLst>
                <a:ext uri="{FF2B5EF4-FFF2-40B4-BE49-F238E27FC236}">
                  <a16:creationId xmlns:a16="http://schemas.microsoft.com/office/drawing/2014/main" id="{C0FE607C-CF1F-4DCF-BC96-D49EEF976976}"/>
                </a:ext>
              </a:extLst>
            </p:cNvPr>
            <p:cNvCxnSpPr>
              <a:cxnSpLocks/>
              <a:stCxn id="239" idx="3"/>
              <a:endCxn id="238" idx="1"/>
            </p:cNvCxnSpPr>
            <p:nvPr/>
          </p:nvCxnSpPr>
          <p:spPr>
            <a:xfrm flipV="1">
              <a:off x="3271855" y="1604916"/>
              <a:ext cx="1007593" cy="4404"/>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1" name="Connector: Curved 240">
              <a:extLst>
                <a:ext uri="{FF2B5EF4-FFF2-40B4-BE49-F238E27FC236}">
                  <a16:creationId xmlns:a16="http://schemas.microsoft.com/office/drawing/2014/main" id="{E869F626-E7A3-4B60-A643-ADC951C3DC29}"/>
                </a:ext>
              </a:extLst>
            </p:cNvPr>
            <p:cNvCxnSpPr>
              <a:cxnSpLocks/>
              <a:stCxn id="210" idx="7"/>
              <a:endCxn id="218" idx="3"/>
            </p:cNvCxnSpPr>
            <p:nvPr/>
          </p:nvCxnSpPr>
          <p:spPr>
            <a:xfrm rot="5400000" flipH="1" flipV="1">
              <a:off x="6166106" y="4593125"/>
              <a:ext cx="229130" cy="163933"/>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2" name="Connector: Curved 241">
              <a:extLst>
                <a:ext uri="{FF2B5EF4-FFF2-40B4-BE49-F238E27FC236}">
                  <a16:creationId xmlns:a16="http://schemas.microsoft.com/office/drawing/2014/main" id="{C6846BFA-9CB2-472B-8BF4-844FB3663007}"/>
                </a:ext>
              </a:extLst>
            </p:cNvPr>
            <p:cNvCxnSpPr>
              <a:cxnSpLocks/>
              <a:stCxn id="213" idx="3"/>
              <a:endCxn id="218" idx="7"/>
            </p:cNvCxnSpPr>
            <p:nvPr/>
          </p:nvCxnSpPr>
          <p:spPr>
            <a:xfrm rot="5400000">
              <a:off x="6519529" y="3939529"/>
              <a:ext cx="462505" cy="705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3" name="Connector: Curved 242">
              <a:extLst>
                <a:ext uri="{FF2B5EF4-FFF2-40B4-BE49-F238E27FC236}">
                  <a16:creationId xmlns:a16="http://schemas.microsoft.com/office/drawing/2014/main" id="{318AFE18-FC5C-4F31-91D6-BB59761FC74B}"/>
                </a:ext>
              </a:extLst>
            </p:cNvPr>
            <p:cNvCxnSpPr>
              <a:cxnSpLocks/>
              <a:stCxn id="219" idx="1"/>
              <a:endCxn id="204" idx="6"/>
            </p:cNvCxnSpPr>
            <p:nvPr/>
          </p:nvCxnSpPr>
          <p:spPr>
            <a:xfrm rot="16200000" flipV="1">
              <a:off x="6794343" y="5683498"/>
              <a:ext cx="113384" cy="309736"/>
            </a:xfrm>
            <a:prstGeom prst="curvedConnector2">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4" name="Connector: Curved 243">
              <a:extLst>
                <a:ext uri="{FF2B5EF4-FFF2-40B4-BE49-F238E27FC236}">
                  <a16:creationId xmlns:a16="http://schemas.microsoft.com/office/drawing/2014/main" id="{85FBB5D0-F005-4A7A-B6C3-C42917B8C192}"/>
                </a:ext>
              </a:extLst>
            </p:cNvPr>
            <p:cNvCxnSpPr>
              <a:cxnSpLocks/>
              <a:stCxn id="202" idx="2"/>
              <a:endCxn id="219" idx="6"/>
            </p:cNvCxnSpPr>
            <p:nvPr/>
          </p:nvCxnSpPr>
          <p:spPr>
            <a:xfrm rot="10800000" flipV="1">
              <a:off x="7048329" y="5843821"/>
              <a:ext cx="291869" cy="69610"/>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5" name="Connector: Curved 244">
              <a:extLst>
                <a:ext uri="{FF2B5EF4-FFF2-40B4-BE49-F238E27FC236}">
                  <a16:creationId xmlns:a16="http://schemas.microsoft.com/office/drawing/2014/main" id="{5240D03D-0EAE-40E3-987C-BCD49298BC87}"/>
                </a:ext>
              </a:extLst>
            </p:cNvPr>
            <p:cNvCxnSpPr>
              <a:cxnSpLocks/>
              <a:stCxn id="208" idx="1"/>
              <a:endCxn id="219" idx="5"/>
            </p:cNvCxnSpPr>
            <p:nvPr/>
          </p:nvCxnSpPr>
          <p:spPr>
            <a:xfrm rot="16200000" flipV="1">
              <a:off x="7250107" y="5722749"/>
              <a:ext cx="366875" cy="78498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6" name="Straight Arrow Connector 245">
              <a:extLst>
                <a:ext uri="{FF2B5EF4-FFF2-40B4-BE49-F238E27FC236}">
                  <a16:creationId xmlns:a16="http://schemas.microsoft.com/office/drawing/2014/main" id="{F2479DE6-7BAD-4B3C-BC60-38706CA5D6FD}"/>
                </a:ext>
              </a:extLst>
            </p:cNvPr>
            <p:cNvCxnSpPr>
              <a:cxnSpLocks/>
              <a:stCxn id="238" idx="2"/>
            </p:cNvCxnSpPr>
            <p:nvPr/>
          </p:nvCxnSpPr>
          <p:spPr>
            <a:xfrm flipH="1">
              <a:off x="1462437" y="1848509"/>
              <a:ext cx="3071862" cy="2038031"/>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7" name="Straight Arrow Connector 246">
              <a:extLst>
                <a:ext uri="{FF2B5EF4-FFF2-40B4-BE49-F238E27FC236}">
                  <a16:creationId xmlns:a16="http://schemas.microsoft.com/office/drawing/2014/main" id="{1AF73194-B1C5-445C-A907-2D4A719424FE}"/>
                </a:ext>
              </a:extLst>
            </p:cNvPr>
            <p:cNvCxnSpPr>
              <a:cxnSpLocks/>
              <a:stCxn id="238" idx="2"/>
              <a:endCxn id="199" idx="1"/>
            </p:cNvCxnSpPr>
            <p:nvPr/>
          </p:nvCxnSpPr>
          <p:spPr>
            <a:xfrm flipH="1">
              <a:off x="4210290" y="1848508"/>
              <a:ext cx="324008" cy="176590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55589C2E-DB22-4C20-9B28-52373B28262D}"/>
                </a:ext>
              </a:extLst>
            </p:cNvPr>
            <p:cNvCxnSpPr>
              <a:cxnSpLocks/>
              <a:stCxn id="238" idx="2"/>
              <a:endCxn id="218" idx="0"/>
            </p:cNvCxnSpPr>
            <p:nvPr/>
          </p:nvCxnSpPr>
          <p:spPr>
            <a:xfrm>
              <a:off x="4534298" y="1848508"/>
              <a:ext cx="1845910" cy="26676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473A7568-81C7-4113-B349-81BDF0AB7421}"/>
                </a:ext>
              </a:extLst>
            </p:cNvPr>
            <p:cNvCxnSpPr>
              <a:cxnSpLocks/>
              <a:stCxn id="238" idx="2"/>
              <a:endCxn id="219" idx="6"/>
            </p:cNvCxnSpPr>
            <p:nvPr/>
          </p:nvCxnSpPr>
          <p:spPr>
            <a:xfrm>
              <a:off x="4534300" y="1848509"/>
              <a:ext cx="2514030" cy="406492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840E7507-3714-46AE-9F64-59F1656BAABD}"/>
                </a:ext>
              </a:extLst>
            </p:cNvPr>
            <p:cNvGrpSpPr/>
            <p:nvPr/>
          </p:nvGrpSpPr>
          <p:grpSpPr>
            <a:xfrm>
              <a:off x="461166" y="5022029"/>
              <a:ext cx="1049980" cy="1043257"/>
              <a:chOff x="1702931" y="3845631"/>
              <a:chExt cx="1893442" cy="1845270"/>
            </a:xfrm>
          </p:grpSpPr>
          <p:pic>
            <p:nvPicPr>
              <p:cNvPr id="251" name="Picture 250">
                <a:extLst>
                  <a:ext uri="{FF2B5EF4-FFF2-40B4-BE49-F238E27FC236}">
                    <a16:creationId xmlns:a16="http://schemas.microsoft.com/office/drawing/2014/main" id="{3AB963A2-128A-47C6-9020-2484A0470AE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02931" y="4457514"/>
                <a:ext cx="735236" cy="735236"/>
              </a:xfrm>
              <a:prstGeom prst="rect">
                <a:avLst/>
              </a:prstGeom>
            </p:spPr>
          </p:pic>
          <p:pic>
            <p:nvPicPr>
              <p:cNvPr id="252" name="Picture 251">
                <a:extLst>
                  <a:ext uri="{FF2B5EF4-FFF2-40B4-BE49-F238E27FC236}">
                    <a16:creationId xmlns:a16="http://schemas.microsoft.com/office/drawing/2014/main" id="{BFA3DB24-94D8-46FE-8878-9CC914CE92A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739637" y="4910611"/>
                <a:ext cx="780290" cy="780290"/>
              </a:xfrm>
              <a:prstGeom prst="rect">
                <a:avLst/>
              </a:prstGeom>
            </p:spPr>
          </p:pic>
          <p:grpSp>
            <p:nvGrpSpPr>
              <p:cNvPr id="253" name="Group 252">
                <a:extLst>
                  <a:ext uri="{FF2B5EF4-FFF2-40B4-BE49-F238E27FC236}">
                    <a16:creationId xmlns:a16="http://schemas.microsoft.com/office/drawing/2014/main" id="{910020F0-1EC2-41F6-9539-C14CFE7F286E}"/>
                  </a:ext>
                </a:extLst>
              </p:cNvPr>
              <p:cNvGrpSpPr/>
              <p:nvPr/>
            </p:nvGrpSpPr>
            <p:grpSpPr>
              <a:xfrm>
                <a:off x="2663190" y="3845631"/>
                <a:ext cx="933183" cy="979501"/>
                <a:chOff x="3402032" y="3628744"/>
                <a:chExt cx="933183" cy="979501"/>
              </a:xfrm>
            </p:grpSpPr>
            <p:pic>
              <p:nvPicPr>
                <p:cNvPr id="254" name="Picture 253">
                  <a:extLst>
                    <a:ext uri="{FF2B5EF4-FFF2-40B4-BE49-F238E27FC236}">
                      <a16:creationId xmlns:a16="http://schemas.microsoft.com/office/drawing/2014/main" id="{B4E8A8CD-80B6-4473-B541-8675F4B5C647}"/>
                    </a:ext>
                  </a:extLst>
                </p:cNvPr>
                <p:cNvPicPr>
                  <a:picLocks noChangeAspect="1"/>
                </p:cNvPicPr>
                <p:nvPr/>
              </p:nvPicPr>
              <p:blipFill>
                <a:blip r:embed="rId9" cstate="hq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687222" y="3873907"/>
                  <a:ext cx="362801" cy="380808"/>
                </a:xfrm>
                <a:prstGeom prst="rect">
                  <a:avLst/>
                </a:prstGeom>
              </p:spPr>
            </p:pic>
            <p:pic>
              <p:nvPicPr>
                <p:cNvPr id="255" name="Picture 254">
                  <a:extLst>
                    <a:ext uri="{FF2B5EF4-FFF2-40B4-BE49-F238E27FC236}">
                      <a16:creationId xmlns:a16="http://schemas.microsoft.com/office/drawing/2014/main" id="{03DF49A4-F0DE-42DE-93D6-7D7FF0451718}"/>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402032" y="3628744"/>
                  <a:ext cx="933183" cy="979501"/>
                </a:xfrm>
                <a:prstGeom prst="rect">
                  <a:avLst/>
                </a:prstGeom>
              </p:spPr>
            </p:pic>
          </p:grpSp>
        </p:grpSp>
      </p:grpSp>
      <p:pic>
        <p:nvPicPr>
          <p:cNvPr id="3" name="Picture 2" descr="A close up of a map&#10;&#10;Description generated with high confidence">
            <a:extLst>
              <a:ext uri="{FF2B5EF4-FFF2-40B4-BE49-F238E27FC236}">
                <a16:creationId xmlns:a16="http://schemas.microsoft.com/office/drawing/2014/main" id="{BA493EAA-A30D-4F4B-868D-7749F37D2EB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515243" y="1550019"/>
            <a:ext cx="1554214" cy="889550"/>
          </a:xfrm>
          <a:prstGeom prst="rect">
            <a:avLst/>
          </a:prstGeom>
        </p:spPr>
      </p:pic>
      <p:pic>
        <p:nvPicPr>
          <p:cNvPr id="109" name="Picture 6" descr="Image result for azure traffic manager">
            <a:extLst>
              <a:ext uri="{FF2B5EF4-FFF2-40B4-BE49-F238E27FC236}">
                <a16:creationId xmlns:a16="http://schemas.microsoft.com/office/drawing/2014/main" id="{8068EBA2-B44A-E34E-AB00-6EFBCE39531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0" y="330060"/>
            <a:ext cx="1289135" cy="67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E68608-A728-DA45-953C-67ABF4FC3EB5}"/>
              </a:ext>
            </a:extLst>
          </p:cNvPr>
          <p:cNvSpPr/>
          <p:nvPr/>
        </p:nvSpPr>
        <p:spPr bwMode="auto">
          <a:xfrm>
            <a:off x="6871062" y="1933302"/>
            <a:ext cx="5538651" cy="4924697"/>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2" name="Freeform: Shape 41">
            <a:extLst>
              <a:ext uri="{FF2B5EF4-FFF2-40B4-BE49-F238E27FC236}">
                <a16:creationId xmlns:a16="http://schemas.microsoft.com/office/drawing/2014/main" id="{A8560B31-D477-49BD-BDFC-A00FD67BE5A3}"/>
              </a:ext>
            </a:extLst>
          </p:cNvPr>
          <p:cNvSpPr/>
          <p:nvPr/>
        </p:nvSpPr>
        <p:spPr bwMode="auto">
          <a:xfrm>
            <a:off x="7614292" y="2193407"/>
            <a:ext cx="4214500" cy="4508716"/>
          </a:xfrm>
          <a:custGeom>
            <a:avLst/>
            <a:gdLst>
              <a:gd name="connsiteX0" fmla="*/ 1970342 w 4214500"/>
              <a:gd name="connsiteY0" fmla="*/ 0 h 4508716"/>
              <a:gd name="connsiteX1" fmla="*/ 3044903 w 4214500"/>
              <a:gd name="connsiteY1" fmla="*/ 272089 h 4508716"/>
              <a:gd name="connsiteX2" fmla="*/ 3124715 w 4214500"/>
              <a:gd name="connsiteY2" fmla="*/ 320576 h 4508716"/>
              <a:gd name="connsiteX3" fmla="*/ 2252663 w 4214500"/>
              <a:gd name="connsiteY3" fmla="*/ 752475 h 4508716"/>
              <a:gd name="connsiteX4" fmla="*/ 2457450 w 4214500"/>
              <a:gd name="connsiteY4" fmla="*/ 1238250 h 4508716"/>
              <a:gd name="connsiteX5" fmla="*/ 2909888 w 4214500"/>
              <a:gd name="connsiteY5" fmla="*/ 1243013 h 4508716"/>
              <a:gd name="connsiteX6" fmla="*/ 2705100 w 4214500"/>
              <a:gd name="connsiteY6" fmla="*/ 1552575 h 4508716"/>
              <a:gd name="connsiteX7" fmla="*/ 2071688 w 4214500"/>
              <a:gd name="connsiteY7" fmla="*/ 1709738 h 4508716"/>
              <a:gd name="connsiteX8" fmla="*/ 1685925 w 4214500"/>
              <a:gd name="connsiteY8" fmla="*/ 2157413 h 4508716"/>
              <a:gd name="connsiteX9" fmla="*/ 1743075 w 4214500"/>
              <a:gd name="connsiteY9" fmla="*/ 2833688 h 4508716"/>
              <a:gd name="connsiteX10" fmla="*/ 2066925 w 4214500"/>
              <a:gd name="connsiteY10" fmla="*/ 2957513 h 4508716"/>
              <a:gd name="connsiteX11" fmla="*/ 2495550 w 4214500"/>
              <a:gd name="connsiteY11" fmla="*/ 2919413 h 4508716"/>
              <a:gd name="connsiteX12" fmla="*/ 2714625 w 4214500"/>
              <a:gd name="connsiteY12" fmla="*/ 3305175 h 4508716"/>
              <a:gd name="connsiteX13" fmla="*/ 2847975 w 4214500"/>
              <a:gd name="connsiteY13" fmla="*/ 4162425 h 4508716"/>
              <a:gd name="connsiteX14" fmla="*/ 3481388 w 4214500"/>
              <a:gd name="connsiteY14" fmla="*/ 3486150 h 4508716"/>
              <a:gd name="connsiteX15" fmla="*/ 3971925 w 4214500"/>
              <a:gd name="connsiteY15" fmla="*/ 2562225 h 4508716"/>
              <a:gd name="connsiteX16" fmla="*/ 3714750 w 4214500"/>
              <a:gd name="connsiteY16" fmla="*/ 2566988 h 4508716"/>
              <a:gd name="connsiteX17" fmla="*/ 3162300 w 4214500"/>
              <a:gd name="connsiteY17" fmla="*/ 1824038 h 4508716"/>
              <a:gd name="connsiteX18" fmla="*/ 3228975 w 4214500"/>
              <a:gd name="connsiteY18" fmla="*/ 1676400 h 4508716"/>
              <a:gd name="connsiteX19" fmla="*/ 3562350 w 4214500"/>
              <a:gd name="connsiteY19" fmla="*/ 1843088 h 4508716"/>
              <a:gd name="connsiteX20" fmla="*/ 3871913 w 4214500"/>
              <a:gd name="connsiteY20" fmla="*/ 2295525 h 4508716"/>
              <a:gd name="connsiteX21" fmla="*/ 3805238 w 4214500"/>
              <a:gd name="connsiteY21" fmla="*/ 2443163 h 4508716"/>
              <a:gd name="connsiteX22" fmla="*/ 4214500 w 4214500"/>
              <a:gd name="connsiteY22" fmla="*/ 2456365 h 4508716"/>
              <a:gd name="connsiteX23" fmla="*/ 4213061 w 4214500"/>
              <a:gd name="connsiteY23" fmla="*/ 2484853 h 4508716"/>
              <a:gd name="connsiteX24" fmla="*/ 1970342 w 4214500"/>
              <a:gd name="connsiteY24" fmla="*/ 4508716 h 4508716"/>
              <a:gd name="connsiteX25" fmla="*/ 1092844 w 4214500"/>
              <a:gd name="connsiteY25" fmla="*/ 4331557 h 4508716"/>
              <a:gd name="connsiteX26" fmla="*/ 928037 w 4214500"/>
              <a:gd name="connsiteY26" fmla="*/ 4252166 h 4508716"/>
              <a:gd name="connsiteX27" fmla="*/ 1100137 w 4214500"/>
              <a:gd name="connsiteY27" fmla="*/ 4062413 h 4508716"/>
              <a:gd name="connsiteX28" fmla="*/ 1052512 w 4214500"/>
              <a:gd name="connsiteY28" fmla="*/ 3690938 h 4508716"/>
              <a:gd name="connsiteX29" fmla="*/ 676275 w 4214500"/>
              <a:gd name="connsiteY29" fmla="*/ 3452813 h 4508716"/>
              <a:gd name="connsiteX30" fmla="*/ 276225 w 4214500"/>
              <a:gd name="connsiteY30" fmla="*/ 3338513 h 4508716"/>
              <a:gd name="connsiteX31" fmla="*/ 0 w 4214500"/>
              <a:gd name="connsiteY31" fmla="*/ 2947988 h 4508716"/>
              <a:gd name="connsiteX32" fmla="*/ 238125 w 4214500"/>
              <a:gd name="connsiteY32" fmla="*/ 2281238 h 4508716"/>
              <a:gd name="connsiteX33" fmla="*/ 533400 w 4214500"/>
              <a:gd name="connsiteY33" fmla="*/ 2271713 h 4508716"/>
              <a:gd name="connsiteX34" fmla="*/ 800100 w 4214500"/>
              <a:gd name="connsiteY34" fmla="*/ 2628901 h 4508716"/>
              <a:gd name="connsiteX35" fmla="*/ 1100137 w 4214500"/>
              <a:gd name="connsiteY35" fmla="*/ 2462213 h 4508716"/>
              <a:gd name="connsiteX36" fmla="*/ 981075 w 4214500"/>
              <a:gd name="connsiteY36" fmla="*/ 2100263 h 4508716"/>
              <a:gd name="connsiteX37" fmla="*/ 1104900 w 4214500"/>
              <a:gd name="connsiteY37" fmla="*/ 1647826 h 4508716"/>
              <a:gd name="connsiteX38" fmla="*/ 1685925 w 4214500"/>
              <a:gd name="connsiteY38" fmla="*/ 1081088 h 4508716"/>
              <a:gd name="connsiteX39" fmla="*/ 1328737 w 4214500"/>
              <a:gd name="connsiteY39" fmla="*/ 638176 h 4508716"/>
              <a:gd name="connsiteX40" fmla="*/ 1081087 w 4214500"/>
              <a:gd name="connsiteY40" fmla="*/ 928688 h 4508716"/>
              <a:gd name="connsiteX41" fmla="*/ 147090 w 4214500"/>
              <a:gd name="connsiteY41" fmla="*/ 932281 h 4508716"/>
              <a:gd name="connsiteX42" fmla="*/ 230770 w 4214500"/>
              <a:gd name="connsiteY42" fmla="*/ 820377 h 4508716"/>
              <a:gd name="connsiteX43" fmla="*/ 1970342 w 4214500"/>
              <a:gd name="connsiteY43" fmla="*/ 0 h 450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14500" h="4508716">
                <a:moveTo>
                  <a:pt x="1970342" y="0"/>
                </a:moveTo>
                <a:cubicBezTo>
                  <a:pt x="2359420" y="0"/>
                  <a:pt x="2725476" y="98565"/>
                  <a:pt x="3044903" y="272089"/>
                </a:cubicBezTo>
                <a:lnTo>
                  <a:pt x="3124715" y="320576"/>
                </a:lnTo>
                <a:lnTo>
                  <a:pt x="2252663" y="752475"/>
                </a:lnTo>
                <a:lnTo>
                  <a:pt x="2457450" y="1238250"/>
                </a:lnTo>
                <a:lnTo>
                  <a:pt x="2909888" y="1243013"/>
                </a:lnTo>
                <a:lnTo>
                  <a:pt x="2705100" y="1552575"/>
                </a:lnTo>
                <a:lnTo>
                  <a:pt x="2071688" y="1709738"/>
                </a:lnTo>
                <a:lnTo>
                  <a:pt x="1685925" y="2157413"/>
                </a:lnTo>
                <a:lnTo>
                  <a:pt x="1743075" y="2833688"/>
                </a:lnTo>
                <a:lnTo>
                  <a:pt x="2066925" y="2957513"/>
                </a:lnTo>
                <a:lnTo>
                  <a:pt x="2495550" y="2919413"/>
                </a:lnTo>
                <a:lnTo>
                  <a:pt x="2714625" y="3305175"/>
                </a:lnTo>
                <a:lnTo>
                  <a:pt x="2847975" y="4162425"/>
                </a:lnTo>
                <a:lnTo>
                  <a:pt x="3481388" y="3486150"/>
                </a:lnTo>
                <a:lnTo>
                  <a:pt x="3971925" y="2562225"/>
                </a:lnTo>
                <a:lnTo>
                  <a:pt x="3714750" y="2566988"/>
                </a:lnTo>
                <a:lnTo>
                  <a:pt x="3162300" y="1824038"/>
                </a:lnTo>
                <a:lnTo>
                  <a:pt x="3228975" y="1676400"/>
                </a:lnTo>
                <a:lnTo>
                  <a:pt x="3562350" y="1843088"/>
                </a:lnTo>
                <a:lnTo>
                  <a:pt x="3871913" y="2295525"/>
                </a:lnTo>
                <a:lnTo>
                  <a:pt x="3805238" y="2443163"/>
                </a:lnTo>
                <a:lnTo>
                  <a:pt x="4214500" y="2456365"/>
                </a:lnTo>
                <a:lnTo>
                  <a:pt x="4213061" y="2484853"/>
                </a:lnTo>
                <a:cubicBezTo>
                  <a:pt x="4097616" y="3621627"/>
                  <a:pt x="3137575" y="4508716"/>
                  <a:pt x="1970342" y="4508716"/>
                </a:cubicBezTo>
                <a:cubicBezTo>
                  <a:pt x="1659080" y="4508716"/>
                  <a:pt x="1362552" y="4445634"/>
                  <a:pt x="1092844" y="4331557"/>
                </a:cubicBezTo>
                <a:lnTo>
                  <a:pt x="928037" y="4252166"/>
                </a:lnTo>
                <a:lnTo>
                  <a:pt x="1100137" y="4062413"/>
                </a:lnTo>
                <a:lnTo>
                  <a:pt x="1052512" y="3690938"/>
                </a:lnTo>
                <a:lnTo>
                  <a:pt x="676275" y="3452813"/>
                </a:lnTo>
                <a:lnTo>
                  <a:pt x="276225" y="3338513"/>
                </a:lnTo>
                <a:lnTo>
                  <a:pt x="0" y="2947988"/>
                </a:lnTo>
                <a:lnTo>
                  <a:pt x="238125" y="2281238"/>
                </a:lnTo>
                <a:lnTo>
                  <a:pt x="533400" y="2271713"/>
                </a:lnTo>
                <a:lnTo>
                  <a:pt x="800100" y="2628901"/>
                </a:lnTo>
                <a:lnTo>
                  <a:pt x="1100137" y="2462213"/>
                </a:lnTo>
                <a:lnTo>
                  <a:pt x="981075" y="2100263"/>
                </a:lnTo>
                <a:lnTo>
                  <a:pt x="1104900" y="1647826"/>
                </a:lnTo>
                <a:lnTo>
                  <a:pt x="1685925" y="1081088"/>
                </a:lnTo>
                <a:lnTo>
                  <a:pt x="1328737" y="638176"/>
                </a:lnTo>
                <a:lnTo>
                  <a:pt x="1081087" y="928688"/>
                </a:lnTo>
                <a:lnTo>
                  <a:pt x="147090" y="932281"/>
                </a:lnTo>
                <a:lnTo>
                  <a:pt x="230770" y="820377"/>
                </a:lnTo>
                <a:cubicBezTo>
                  <a:pt x="644252" y="319352"/>
                  <a:pt x="1270003" y="0"/>
                  <a:pt x="1970342" y="0"/>
                </a:cubicBezTo>
                <a:close/>
              </a:path>
            </a:pathLst>
          </a:custGeom>
          <a:solidFill>
            <a:srgbClr val="C2C2C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6" name="Graphic 5">
            <a:extLst>
              <a:ext uri="{FF2B5EF4-FFF2-40B4-BE49-F238E27FC236}">
                <a16:creationId xmlns:a16="http://schemas.microsoft.com/office/drawing/2014/main" id="{F13B215C-6EE2-4060-89CB-365DABB08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544" y="2177418"/>
            <a:ext cx="4520846" cy="4546828"/>
          </a:xfrm>
          <a:prstGeom prst="rect">
            <a:avLst/>
          </a:prstGeom>
        </p:spPr>
      </p:pic>
      <p:sp>
        <p:nvSpPr>
          <p:cNvPr id="109" name="people_4" title="Icon of a person">
            <a:extLst>
              <a:ext uri="{FF2B5EF4-FFF2-40B4-BE49-F238E27FC236}">
                <a16:creationId xmlns:a16="http://schemas.microsoft.com/office/drawing/2014/main" id="{5384A869-CCD2-4F63-B1A4-DC41C50A531C}"/>
              </a:ext>
            </a:extLst>
          </p:cNvPr>
          <p:cNvSpPr>
            <a:spLocks noChangeAspect="1" noEditPoints="1"/>
          </p:cNvSpPr>
          <p:nvPr/>
        </p:nvSpPr>
        <p:spPr bwMode="auto">
          <a:xfrm>
            <a:off x="10301301" y="3093589"/>
            <a:ext cx="268172" cy="2998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rc 11">
            <a:extLst>
              <a:ext uri="{FF2B5EF4-FFF2-40B4-BE49-F238E27FC236}">
                <a16:creationId xmlns:a16="http://schemas.microsoft.com/office/drawing/2014/main" id="{68F0BD38-652C-4712-A218-993680E56746}"/>
              </a:ext>
            </a:extLst>
          </p:cNvPr>
          <p:cNvSpPr/>
          <p:nvPr/>
        </p:nvSpPr>
        <p:spPr>
          <a:xfrm rot="1750712">
            <a:off x="10203801" y="2372734"/>
            <a:ext cx="666334" cy="768635"/>
          </a:xfrm>
          <a:prstGeom prst="arc">
            <a:avLst>
              <a:gd name="adj1" fmla="val 7854967"/>
              <a:gd name="adj2" fmla="val 19123660"/>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a:extLst>
              <a:ext uri="{FF2B5EF4-FFF2-40B4-BE49-F238E27FC236}">
                <a16:creationId xmlns:a16="http://schemas.microsoft.com/office/drawing/2014/main" id="{4191874A-AECE-42CF-95E5-736F213FC6FD}"/>
              </a:ext>
            </a:extLst>
          </p:cNvPr>
          <p:cNvSpPr/>
          <p:nvPr/>
        </p:nvSpPr>
        <p:spPr>
          <a:xfrm rot="4383228" flipH="1">
            <a:off x="8475775" y="2350792"/>
            <a:ext cx="1270747" cy="2085218"/>
          </a:xfrm>
          <a:prstGeom prst="arc">
            <a:avLst>
              <a:gd name="adj1" fmla="val 16734804"/>
              <a:gd name="adj2" fmla="val 3289176"/>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a:extLst>
              <a:ext uri="{FF2B5EF4-FFF2-40B4-BE49-F238E27FC236}">
                <a16:creationId xmlns:a16="http://schemas.microsoft.com/office/drawing/2014/main" id="{1F26D49D-31C8-4D67-8101-9ADE7666235D}"/>
              </a:ext>
            </a:extLst>
          </p:cNvPr>
          <p:cNvSpPr/>
          <p:nvPr/>
        </p:nvSpPr>
        <p:spPr>
          <a:xfrm rot="5021410" flipH="1">
            <a:off x="8284517" y="3245956"/>
            <a:ext cx="2627146" cy="2323100"/>
          </a:xfrm>
          <a:prstGeom prst="arc">
            <a:avLst>
              <a:gd name="adj1" fmla="val 20250829"/>
              <a:gd name="adj2" fmla="val 3922804"/>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Graphic 2">
            <a:extLst>
              <a:ext uri="{FF2B5EF4-FFF2-40B4-BE49-F238E27FC236}">
                <a16:creationId xmlns:a16="http://schemas.microsoft.com/office/drawing/2014/main" id="{3476035A-100C-4F1D-BA45-02F404C609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8618" y="3164796"/>
            <a:ext cx="476250" cy="476250"/>
          </a:xfrm>
          <a:prstGeom prst="rect">
            <a:avLst/>
          </a:prstGeom>
        </p:spPr>
      </p:pic>
      <p:pic>
        <p:nvPicPr>
          <p:cNvPr id="32" name="Graphic 31">
            <a:extLst>
              <a:ext uri="{FF2B5EF4-FFF2-40B4-BE49-F238E27FC236}">
                <a16:creationId xmlns:a16="http://schemas.microsoft.com/office/drawing/2014/main" id="{B049A819-E442-4F62-9D1B-673DA528E1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378" y="3868964"/>
            <a:ext cx="1169178" cy="1169178"/>
          </a:xfrm>
          <a:prstGeom prst="rect">
            <a:avLst/>
          </a:prstGeom>
        </p:spPr>
      </p:pic>
      <p:pic>
        <p:nvPicPr>
          <p:cNvPr id="33" name="Graphic 32">
            <a:extLst>
              <a:ext uri="{FF2B5EF4-FFF2-40B4-BE49-F238E27FC236}">
                <a16:creationId xmlns:a16="http://schemas.microsoft.com/office/drawing/2014/main" id="{707BCE46-9FA0-4150-B51D-D0AE5DC2B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083" y="3971716"/>
            <a:ext cx="476250" cy="476250"/>
          </a:xfrm>
          <a:prstGeom prst="rect">
            <a:avLst/>
          </a:prstGeom>
        </p:spPr>
      </p:pic>
      <p:pic>
        <p:nvPicPr>
          <p:cNvPr id="34" name="Graphic 33">
            <a:extLst>
              <a:ext uri="{FF2B5EF4-FFF2-40B4-BE49-F238E27FC236}">
                <a16:creationId xmlns:a16="http://schemas.microsoft.com/office/drawing/2014/main" id="{282F4115-1006-4FB3-AFBE-D6C0225BE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8585" y="2736105"/>
            <a:ext cx="476250" cy="476250"/>
          </a:xfrm>
          <a:prstGeom prst="rect">
            <a:avLst/>
          </a:prstGeom>
        </p:spPr>
      </p:pic>
      <p:pic>
        <p:nvPicPr>
          <p:cNvPr id="46" name="Graphic 45">
            <a:extLst>
              <a:ext uri="{FF2B5EF4-FFF2-40B4-BE49-F238E27FC236}">
                <a16:creationId xmlns:a16="http://schemas.microsoft.com/office/drawing/2014/main" id="{5CC030A9-8069-4C9F-96B7-347BD9E90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1219" y="5199813"/>
            <a:ext cx="1169178" cy="1169178"/>
          </a:xfrm>
          <a:prstGeom prst="rect">
            <a:avLst/>
          </a:prstGeom>
        </p:spPr>
      </p:pic>
      <p:pic>
        <p:nvPicPr>
          <p:cNvPr id="47" name="Graphic 46">
            <a:extLst>
              <a:ext uri="{FF2B5EF4-FFF2-40B4-BE49-F238E27FC236}">
                <a16:creationId xmlns:a16="http://schemas.microsoft.com/office/drawing/2014/main" id="{1174C253-F3FD-432D-9FE5-4AD011BA8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2348" y="2519835"/>
            <a:ext cx="1169178" cy="1169178"/>
          </a:xfrm>
          <a:prstGeom prst="rect">
            <a:avLst/>
          </a:prstGeom>
        </p:spPr>
      </p:pic>
      <p:pic>
        <p:nvPicPr>
          <p:cNvPr id="48" name="Graphic 47">
            <a:extLst>
              <a:ext uri="{FF2B5EF4-FFF2-40B4-BE49-F238E27FC236}">
                <a16:creationId xmlns:a16="http://schemas.microsoft.com/office/drawing/2014/main" id="{B4B9D2F6-E7B4-4E29-8DDC-37E86794B2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5168" y="5394056"/>
            <a:ext cx="1169178" cy="1169178"/>
          </a:xfrm>
          <a:prstGeom prst="rect">
            <a:avLst/>
          </a:prstGeom>
        </p:spPr>
      </p:pic>
      <p:pic>
        <p:nvPicPr>
          <p:cNvPr id="49" name="Graphic 48">
            <a:extLst>
              <a:ext uri="{FF2B5EF4-FFF2-40B4-BE49-F238E27FC236}">
                <a16:creationId xmlns:a16="http://schemas.microsoft.com/office/drawing/2014/main" id="{DAC442BA-D4DB-43BA-B362-D7204E420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9528" y="4014257"/>
            <a:ext cx="1169178" cy="1169178"/>
          </a:xfrm>
          <a:prstGeom prst="rect">
            <a:avLst/>
          </a:prstGeom>
        </p:spPr>
      </p:pic>
      <p:pic>
        <p:nvPicPr>
          <p:cNvPr id="50" name="Graphic 49">
            <a:extLst>
              <a:ext uri="{FF2B5EF4-FFF2-40B4-BE49-F238E27FC236}">
                <a16:creationId xmlns:a16="http://schemas.microsoft.com/office/drawing/2014/main" id="{E2BEC12D-EFF1-42A3-9075-C8ED708C6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1376" y="3225143"/>
            <a:ext cx="1169178" cy="1169178"/>
          </a:xfrm>
          <a:prstGeom prst="rect">
            <a:avLst/>
          </a:prstGeom>
        </p:spPr>
      </p:pic>
      <p:pic>
        <p:nvPicPr>
          <p:cNvPr id="51" name="Graphic 50">
            <a:extLst>
              <a:ext uri="{FF2B5EF4-FFF2-40B4-BE49-F238E27FC236}">
                <a16:creationId xmlns:a16="http://schemas.microsoft.com/office/drawing/2014/main" id="{617C04D6-7B5A-401C-971A-3F92C4B887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7778" y="3058437"/>
            <a:ext cx="1169178" cy="1169178"/>
          </a:xfrm>
          <a:prstGeom prst="rect">
            <a:avLst/>
          </a:prstGeom>
        </p:spPr>
      </p:pic>
      <p:pic>
        <p:nvPicPr>
          <p:cNvPr id="52" name="Graphic 51">
            <a:extLst>
              <a:ext uri="{FF2B5EF4-FFF2-40B4-BE49-F238E27FC236}">
                <a16:creationId xmlns:a16="http://schemas.microsoft.com/office/drawing/2014/main" id="{0136346E-67B6-48D3-B535-ACD5B90952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2822" y="3599964"/>
            <a:ext cx="1169178" cy="1169178"/>
          </a:xfrm>
          <a:prstGeom prst="rect">
            <a:avLst/>
          </a:prstGeom>
        </p:spPr>
      </p:pic>
      <p:pic>
        <p:nvPicPr>
          <p:cNvPr id="53" name="Graphic 52">
            <a:extLst>
              <a:ext uri="{FF2B5EF4-FFF2-40B4-BE49-F238E27FC236}">
                <a16:creationId xmlns:a16="http://schemas.microsoft.com/office/drawing/2014/main" id="{087B8CC3-B7C6-4327-B316-6C3DDCF5A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4690" y="2763189"/>
            <a:ext cx="1169178" cy="1169178"/>
          </a:xfrm>
          <a:prstGeom prst="rect">
            <a:avLst/>
          </a:prstGeom>
        </p:spPr>
      </p:pic>
      <p:sp>
        <p:nvSpPr>
          <p:cNvPr id="40" name="Title 43">
            <a:extLst>
              <a:ext uri="{FF2B5EF4-FFF2-40B4-BE49-F238E27FC236}">
                <a16:creationId xmlns:a16="http://schemas.microsoft.com/office/drawing/2014/main" id="{5E823DDE-7E5F-4B4D-8B74-0EDBAE2575FC}"/>
              </a:ext>
            </a:extLst>
          </p:cNvPr>
          <p:cNvSpPr>
            <a:spLocks noGrp="1"/>
          </p:cNvSpPr>
          <p:nvPr>
            <p:ph type="title"/>
          </p:nvPr>
        </p:nvSpPr>
        <p:spPr>
          <a:xfrm>
            <a:off x="1199357" y="307866"/>
            <a:ext cx="10059922" cy="553998"/>
          </a:xfrm>
        </p:spPr>
        <p:txBody>
          <a:bodyPr/>
          <a:lstStyle/>
          <a:p>
            <a:r>
              <a:rPr lang="en-US" dirty="0"/>
              <a:t>Azure Front Door Service</a:t>
            </a:r>
          </a:p>
        </p:txBody>
      </p:sp>
      <p:sp>
        <p:nvSpPr>
          <p:cNvPr id="2" name="Rectangle 1">
            <a:extLst>
              <a:ext uri="{FF2B5EF4-FFF2-40B4-BE49-F238E27FC236}">
                <a16:creationId xmlns:a16="http://schemas.microsoft.com/office/drawing/2014/main" id="{A569A7C7-AC6C-4F66-82C6-A412805033F5}"/>
              </a:ext>
            </a:extLst>
          </p:cNvPr>
          <p:cNvSpPr/>
          <p:nvPr/>
        </p:nvSpPr>
        <p:spPr>
          <a:xfrm>
            <a:off x="455487" y="1701222"/>
            <a:ext cx="6332595" cy="4724370"/>
          </a:xfrm>
          <a:prstGeom prst="rect">
            <a:avLst/>
          </a:prstGeom>
        </p:spPr>
        <p:txBody>
          <a:bodyPr wrap="square">
            <a:spAutoFit/>
          </a:bodyPr>
          <a:lstStyle/>
          <a:p>
            <a:r>
              <a:rPr lang="en-US" sz="2400" dirty="0">
                <a:gradFill>
                  <a:gsLst>
                    <a:gs pos="1250">
                      <a:schemeClr val="tx1"/>
                    </a:gs>
                    <a:gs pos="100000">
                      <a:schemeClr val="tx1"/>
                    </a:gs>
                  </a:gsLst>
                  <a:lin ang="5400000" scaled="0"/>
                </a:gradFill>
                <a:latin typeface="+mj-lt"/>
                <a:cs typeface="Segoe UI Semilight" panose="020B0402040204020203" pitchFamily="34" charset="0"/>
              </a:rPr>
              <a:t>Application acceleration</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HTTP proxy at the edge of Microsoft’s global network</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Reduce latency and improve throughput for your app </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Scale out with massive SSL offload</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Supports IPv6 </a:t>
            </a:r>
          </a:p>
          <a:p>
            <a:endParaRPr lang="en-US" sz="1800" dirty="0">
              <a:gradFill>
                <a:gsLst>
                  <a:gs pos="1250">
                    <a:schemeClr val="tx1"/>
                  </a:gs>
                  <a:gs pos="100000">
                    <a:schemeClr val="tx1"/>
                  </a:gs>
                </a:gsLst>
                <a:lin ang="5400000" scaled="0"/>
              </a:gradFill>
              <a:cs typeface="Segoe UI Semilight" panose="020B0402040204020203" pitchFamily="34" charset="0"/>
            </a:endParaRPr>
          </a:p>
          <a:p>
            <a:r>
              <a:rPr lang="en-US" sz="2400" dirty="0">
                <a:gradFill>
                  <a:gsLst>
                    <a:gs pos="1250">
                      <a:schemeClr val="tx1"/>
                    </a:gs>
                    <a:gs pos="100000">
                      <a:schemeClr val="tx1"/>
                    </a:gs>
                  </a:gsLst>
                  <a:lin ang="5400000" scaled="0"/>
                </a:gradFill>
                <a:latin typeface="+mj-lt"/>
                <a:cs typeface="Segoe UI Semilight" panose="020B0402040204020203" pitchFamily="34" charset="0"/>
              </a:rPr>
              <a:t>Global HTTP/S load balancing</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Active probing with global instant failover </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Path based routing for microservices</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Request rate limiting</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Sticky, weighted and priority routing</a:t>
            </a:r>
          </a:p>
          <a:p>
            <a:pPr>
              <a:spcAft>
                <a:spcPts val="600"/>
              </a:spcAft>
            </a:pPr>
            <a:endParaRPr lang="en-US" sz="1800" dirty="0">
              <a:gradFill>
                <a:gsLst>
                  <a:gs pos="1250">
                    <a:schemeClr val="tx1"/>
                  </a:gs>
                  <a:gs pos="100000">
                    <a:schemeClr val="tx1"/>
                  </a:gs>
                </a:gsLst>
                <a:lin ang="5400000" scaled="0"/>
              </a:gradFill>
              <a:cs typeface="Segoe UI Semilight" panose="020B0402040204020203" pitchFamily="34" charset="0"/>
            </a:endParaRPr>
          </a:p>
          <a:p>
            <a:pPr lvl="0">
              <a:defRPr/>
            </a:pPr>
            <a:r>
              <a:rPr lang="en-US" sz="2400" dirty="0">
                <a:gradFill>
                  <a:gsLst>
                    <a:gs pos="1250">
                      <a:schemeClr val="tx1"/>
                    </a:gs>
                    <a:gs pos="100000">
                      <a:schemeClr val="tx1"/>
                    </a:gs>
                  </a:gsLst>
                  <a:lin ang="5400000" scaled="0"/>
                </a:gradFill>
                <a:latin typeface="+mj-lt"/>
                <a:cs typeface="Segoe UI Semilight" panose="020B0402040204020203" pitchFamily="34" charset="0"/>
              </a:rPr>
              <a:t>Global insights</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Central traffic dashboard</a:t>
            </a:r>
          </a:p>
          <a:p>
            <a:pPr marL="190500" indent="-190500">
              <a:buFont typeface="Arial" panose="020B0604020202020204" pitchFamily="34" charset="0"/>
              <a:buChar char="•"/>
            </a:pPr>
            <a:r>
              <a:rPr lang="en-US" sz="1800" dirty="0">
                <a:gradFill>
                  <a:gsLst>
                    <a:gs pos="1250">
                      <a:schemeClr val="tx1"/>
                    </a:gs>
                    <a:gs pos="100000">
                      <a:schemeClr val="tx1"/>
                    </a:gs>
                  </a:gsLst>
                  <a:lin ang="5400000" scaled="0"/>
                </a:gradFill>
                <a:cs typeface="Segoe UI Semilight" panose="020B0402040204020203" pitchFamily="34" charset="0"/>
              </a:rPr>
              <a:t>Regional backend health</a:t>
            </a:r>
          </a:p>
        </p:txBody>
      </p:sp>
      <p:sp>
        <p:nvSpPr>
          <p:cNvPr id="54" name="Rectangle 53">
            <a:extLst>
              <a:ext uri="{FF2B5EF4-FFF2-40B4-BE49-F238E27FC236}">
                <a16:creationId xmlns:a16="http://schemas.microsoft.com/office/drawing/2014/main" id="{52F15414-0003-4F94-98C7-98A6985E3803}"/>
              </a:ext>
            </a:extLst>
          </p:cNvPr>
          <p:cNvSpPr/>
          <p:nvPr/>
        </p:nvSpPr>
        <p:spPr>
          <a:xfrm>
            <a:off x="734088" y="951612"/>
            <a:ext cx="6943818" cy="584775"/>
          </a:xfrm>
          <a:prstGeom prst="rect">
            <a:avLst/>
          </a:prstGeom>
        </p:spPr>
        <p:txBody>
          <a:bodyPr wrap="square" lIns="0">
            <a:spAutoFit/>
          </a:bodyPr>
          <a:lstStyle/>
          <a:p>
            <a:pPr lvl="0">
              <a:defRPr/>
            </a:pPr>
            <a:r>
              <a:rPr lang="en-US" sz="3200" b="1" dirty="0">
                <a:solidFill>
                  <a:srgbClr val="F37521"/>
                </a:solidFill>
                <a:latin typeface="Segoe UI Semibold"/>
              </a:rPr>
              <a:t>Your global entry-point to the cloud</a:t>
            </a:r>
          </a:p>
        </p:txBody>
      </p:sp>
      <p:sp>
        <p:nvSpPr>
          <p:cNvPr id="27" name="TextBox 26">
            <a:extLst>
              <a:ext uri="{FF2B5EF4-FFF2-40B4-BE49-F238E27FC236}">
                <a16:creationId xmlns:a16="http://schemas.microsoft.com/office/drawing/2014/main" id="{A37B6321-B69C-3F40-9215-5A1CBDEDF1F4}"/>
              </a:ext>
            </a:extLst>
          </p:cNvPr>
          <p:cNvSpPr txBox="1"/>
          <p:nvPr/>
        </p:nvSpPr>
        <p:spPr>
          <a:xfrm rot="2380381">
            <a:off x="11046001" y="167549"/>
            <a:ext cx="1594261" cy="369332"/>
          </a:xfrm>
          <a:prstGeom prst="rect">
            <a:avLst/>
          </a:prstGeom>
          <a:solidFill>
            <a:srgbClr val="7030A0"/>
          </a:solidFill>
        </p:spPr>
        <p:txBody>
          <a:bodyPr wrap="square" rtlCol="0">
            <a:spAutoFit/>
          </a:bodyPr>
          <a:lstStyle/>
          <a:p>
            <a:pPr algn="ctr"/>
            <a:r>
              <a:rPr lang="en-US">
                <a:solidFill>
                  <a:schemeClr val="bg1"/>
                </a:solidFill>
              </a:rPr>
              <a:t>Preview</a:t>
            </a:r>
          </a:p>
        </p:txBody>
      </p:sp>
      <p:pic>
        <p:nvPicPr>
          <p:cNvPr id="28" name="Graphic 27">
            <a:extLst>
              <a:ext uri="{FF2B5EF4-FFF2-40B4-BE49-F238E27FC236}">
                <a16:creationId xmlns:a16="http://schemas.microsoft.com/office/drawing/2014/main" id="{7E2E540D-1F87-BB4F-9AA6-CD10A3D3F587}"/>
              </a:ext>
            </a:extLst>
          </p:cNvPr>
          <p:cNvPicPr>
            <a:picLocks noChangeAspect="1"/>
          </p:cNvPicPr>
          <p:nvPr/>
        </p:nvPicPr>
        <p:blipFill>
          <a:blip r:embed="rId9">
            <a:extLst>
              <a:ext uri="{96DAC541-7B7A-43D3-8B79-37D633B846F1}">
                <asvg:svgBlip xmlns:asvg="http://schemas.microsoft.com/office/drawing/2016/SVG/main" r:embed="rId8"/>
              </a:ext>
            </a:extLst>
          </a:blip>
          <a:stretch>
            <a:fillRect/>
          </a:stretch>
        </p:blipFill>
        <p:spPr>
          <a:xfrm>
            <a:off x="363208" y="256076"/>
            <a:ext cx="715335" cy="715335"/>
          </a:xfrm>
          <a:prstGeom prst="rect">
            <a:avLst/>
          </a:prstGeom>
        </p:spPr>
      </p:pic>
    </p:spTree>
    <p:extLst>
      <p:ext uri="{BB962C8B-B14F-4D97-AF65-F5344CB8AC3E}">
        <p14:creationId xmlns:p14="http://schemas.microsoft.com/office/powerpoint/2010/main" val="11226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400"/>
                                        <p:tgtEl>
                                          <p:spTgt spid="32"/>
                                        </p:tgtEl>
                                      </p:cBhvr>
                                    </p:animEffect>
                                  </p:childTnLst>
                                </p:cTn>
                              </p:par>
                              <p:par>
                                <p:cTn id="8" presetID="64" presetClass="path" presetSubtype="0" decel="100000" fill="hold" nodeType="withEffect">
                                  <p:stCondLst>
                                    <p:cond delay="0"/>
                                  </p:stCondLst>
                                  <p:childTnLst>
                                    <p:animMotion origin="layout" path="M -1.25E-6 0.07662 L -1.25E-6 -3.7037E-7 " pathEditMode="relative" rAng="0" ptsTypes="AA">
                                      <p:cBhvr>
                                        <p:cTn id="9" dur="750" fill="hold"/>
                                        <p:tgtEl>
                                          <p:spTgt spid="32"/>
                                        </p:tgtEl>
                                        <p:attrNameLst>
                                          <p:attrName>ppt_x</p:attrName>
                                          <p:attrName>ppt_y</p:attrName>
                                        </p:attrNameLst>
                                      </p:cBhvr>
                                      <p:rCtr x="0" y="-3843"/>
                                    </p:animMotion>
                                  </p:childTnLst>
                                </p:cTn>
                              </p:par>
                            </p:childTnLst>
                          </p:cTn>
                        </p:par>
                        <p:par>
                          <p:cTn id="10" fill="hold">
                            <p:stCondLst>
                              <p:cond delay="750"/>
                            </p:stCondLst>
                            <p:childTnLst>
                              <p:par>
                                <p:cTn id="11" presetID="42" presetClass="path" presetSubtype="0" accel="50667" decel="49333" fill="hold" nodeType="afterEffect">
                                  <p:stCondLst>
                                    <p:cond delay="700"/>
                                  </p:stCondLst>
                                  <p:childTnLst>
                                    <p:animMotion origin="layout" path="M -1.25E-6 -3.7037E-7 L 0.04896 -0.19815 " pathEditMode="relative" rAng="0" ptsTypes="AA">
                                      <p:cBhvr>
                                        <p:cTn id="12" dur="750" fill="hold"/>
                                        <p:tgtEl>
                                          <p:spTgt spid="32"/>
                                        </p:tgtEl>
                                        <p:attrNameLst>
                                          <p:attrName>ppt_x</p:attrName>
                                          <p:attrName>ppt_y</p:attrName>
                                        </p:attrNameLst>
                                      </p:cBhvr>
                                      <p:rCtr x="2448" y="-9907"/>
                                    </p:animMotion>
                                  </p:childTnLst>
                                </p:cTn>
                              </p:par>
                              <p:par>
                                <p:cTn id="13" presetID="6" presetClass="emph" presetSubtype="0" fill="hold" nodeType="withEffect">
                                  <p:stCondLst>
                                    <p:cond delay="1000"/>
                                  </p:stCondLst>
                                  <p:childTnLst>
                                    <p:animScale>
                                      <p:cBhvr>
                                        <p:cTn id="14" dur="400" fill="hold"/>
                                        <p:tgtEl>
                                          <p:spTgt spid="32"/>
                                        </p:tgtEl>
                                      </p:cBhvr>
                                      <p:by x="25000" y="25000"/>
                                    </p:animScale>
                                  </p:childTnLst>
                                </p:cTn>
                              </p:par>
                            </p:childTnLst>
                          </p:cTn>
                        </p:par>
                        <p:par>
                          <p:cTn id="15" fill="hold">
                            <p:stCondLst>
                              <p:cond delay="2200"/>
                            </p:stCondLst>
                            <p:childTnLst>
                              <p:par>
                                <p:cTn id="16" presetID="22" presetClass="entr" presetSubtype="2"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right)">
                                      <p:cBhvr>
                                        <p:cTn id="18" dur="750"/>
                                        <p:tgtEl>
                                          <p:spTgt spid="11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right)">
                                      <p:cBhvr>
                                        <p:cTn id="21" dur="750"/>
                                        <p:tgtEl>
                                          <p:spTgt spid="1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950"/>
                            </p:stCondLst>
                            <p:childTnLst>
                              <p:par>
                                <p:cTn id="26" presetID="10" presetClass="entr" presetSubtype="0" fill="hold" nodeType="afterEffect">
                                  <p:stCondLst>
                                    <p:cond delay="5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400"/>
                                        <p:tgtEl>
                                          <p:spTgt spid="46"/>
                                        </p:tgtEl>
                                      </p:cBhvr>
                                    </p:animEffect>
                                  </p:childTnLst>
                                </p:cTn>
                              </p:par>
                              <p:par>
                                <p:cTn id="29" presetID="6" presetClass="emph" presetSubtype="0" fill="hold" nodeType="withEffect">
                                  <p:stCondLst>
                                    <p:cond delay="300"/>
                                  </p:stCondLst>
                                  <p:childTnLst>
                                    <p:animScale>
                                      <p:cBhvr>
                                        <p:cTn id="30" dur="400" fill="hold"/>
                                        <p:tgtEl>
                                          <p:spTgt spid="46"/>
                                        </p:tgtEl>
                                      </p:cBhvr>
                                      <p:by x="25000" y="25000"/>
                                    </p:animScale>
                                  </p:childTnLst>
                                </p:cTn>
                              </p:par>
                            </p:childTnLst>
                          </p:cTn>
                        </p:par>
                        <p:par>
                          <p:cTn id="31" fill="hold">
                            <p:stCondLst>
                              <p:cond delay="3850"/>
                            </p:stCondLst>
                            <p:childTnLst>
                              <p:par>
                                <p:cTn id="32" presetID="1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400"/>
                                        <p:tgtEl>
                                          <p:spTgt spid="47"/>
                                        </p:tgtEl>
                                      </p:cBhvr>
                                    </p:animEffect>
                                  </p:childTnLst>
                                </p:cTn>
                              </p:par>
                              <p:par>
                                <p:cTn id="35" presetID="6" presetClass="emph" presetSubtype="0" fill="hold" nodeType="withEffect">
                                  <p:stCondLst>
                                    <p:cond delay="0"/>
                                  </p:stCondLst>
                                  <p:childTnLst>
                                    <p:animScale>
                                      <p:cBhvr>
                                        <p:cTn id="36" dur="400" fill="hold"/>
                                        <p:tgtEl>
                                          <p:spTgt spid="47"/>
                                        </p:tgtEl>
                                      </p:cBhvr>
                                      <p:by x="25000" y="25000"/>
                                    </p:animScale>
                                  </p:childTnLst>
                                </p:cTn>
                              </p:par>
                            </p:childTnLst>
                          </p:cTn>
                        </p:par>
                        <p:par>
                          <p:cTn id="37" fill="hold">
                            <p:stCondLst>
                              <p:cond delay="425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300"/>
                                        <p:tgtEl>
                                          <p:spTgt spid="48"/>
                                        </p:tgtEl>
                                      </p:cBhvr>
                                    </p:animEffect>
                                  </p:childTnLst>
                                </p:cTn>
                              </p:par>
                              <p:par>
                                <p:cTn id="41" presetID="6" presetClass="emph" presetSubtype="0" fill="hold" nodeType="withEffect">
                                  <p:stCondLst>
                                    <p:cond delay="0"/>
                                  </p:stCondLst>
                                  <p:childTnLst>
                                    <p:animScale>
                                      <p:cBhvr>
                                        <p:cTn id="42" dur="300" fill="hold"/>
                                        <p:tgtEl>
                                          <p:spTgt spid="48"/>
                                        </p:tgtEl>
                                      </p:cBhvr>
                                      <p:by x="25000" y="25000"/>
                                    </p:animScale>
                                  </p:childTnLst>
                                </p:cTn>
                              </p:par>
                            </p:childTnLst>
                          </p:cTn>
                        </p:par>
                        <p:par>
                          <p:cTn id="43" fill="hold">
                            <p:stCondLst>
                              <p:cond delay="4550"/>
                            </p:stCondLst>
                            <p:childTnLst>
                              <p:par>
                                <p:cTn id="44" presetID="10"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300"/>
                                        <p:tgtEl>
                                          <p:spTgt spid="49"/>
                                        </p:tgtEl>
                                      </p:cBhvr>
                                    </p:animEffect>
                                  </p:childTnLst>
                                </p:cTn>
                              </p:par>
                              <p:par>
                                <p:cTn id="47" presetID="6" presetClass="emph" presetSubtype="0" fill="hold" nodeType="withEffect">
                                  <p:stCondLst>
                                    <p:cond delay="0"/>
                                  </p:stCondLst>
                                  <p:childTnLst>
                                    <p:animScale>
                                      <p:cBhvr>
                                        <p:cTn id="48" dur="300" fill="hold"/>
                                        <p:tgtEl>
                                          <p:spTgt spid="49"/>
                                        </p:tgtEl>
                                      </p:cBhvr>
                                      <p:by x="25000" y="25000"/>
                                    </p:animScale>
                                  </p:childTnLst>
                                </p:cTn>
                              </p:par>
                            </p:childTnLst>
                          </p:cTn>
                        </p:par>
                        <p:par>
                          <p:cTn id="49" fill="hold">
                            <p:stCondLst>
                              <p:cond delay="485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200"/>
                                        <p:tgtEl>
                                          <p:spTgt spid="50"/>
                                        </p:tgtEl>
                                      </p:cBhvr>
                                    </p:animEffect>
                                  </p:childTnLst>
                                </p:cTn>
                              </p:par>
                              <p:par>
                                <p:cTn id="53" presetID="6" presetClass="emph" presetSubtype="0" fill="hold" nodeType="withEffect">
                                  <p:stCondLst>
                                    <p:cond delay="0"/>
                                  </p:stCondLst>
                                  <p:childTnLst>
                                    <p:animScale>
                                      <p:cBhvr>
                                        <p:cTn id="54" dur="200" fill="hold"/>
                                        <p:tgtEl>
                                          <p:spTgt spid="50"/>
                                        </p:tgtEl>
                                      </p:cBhvr>
                                      <p:by x="25000" y="25000"/>
                                    </p:animScale>
                                  </p:childTnLst>
                                </p:cTn>
                              </p:par>
                            </p:childTnLst>
                          </p:cTn>
                        </p:par>
                        <p:par>
                          <p:cTn id="55" fill="hold">
                            <p:stCondLst>
                              <p:cond delay="5050"/>
                            </p:stCondLst>
                            <p:childTnLst>
                              <p:par>
                                <p:cTn id="56" presetID="10"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00"/>
                                        <p:tgtEl>
                                          <p:spTgt spid="51"/>
                                        </p:tgtEl>
                                      </p:cBhvr>
                                    </p:animEffect>
                                  </p:childTnLst>
                                </p:cTn>
                              </p:par>
                              <p:par>
                                <p:cTn id="59" presetID="6" presetClass="emph" presetSubtype="0" fill="hold" nodeType="withEffect">
                                  <p:stCondLst>
                                    <p:cond delay="0"/>
                                  </p:stCondLst>
                                  <p:childTnLst>
                                    <p:animScale>
                                      <p:cBhvr>
                                        <p:cTn id="60" dur="200" fill="hold"/>
                                        <p:tgtEl>
                                          <p:spTgt spid="51"/>
                                        </p:tgtEl>
                                      </p:cBhvr>
                                      <p:by x="25000" y="25000"/>
                                    </p:animScale>
                                  </p:childTnLst>
                                </p:cTn>
                              </p:par>
                            </p:childTnLst>
                          </p:cTn>
                        </p:par>
                        <p:par>
                          <p:cTn id="61" fill="hold">
                            <p:stCondLst>
                              <p:cond delay="525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
                                        <p:tgtEl>
                                          <p:spTgt spid="52"/>
                                        </p:tgtEl>
                                      </p:cBhvr>
                                    </p:animEffect>
                                  </p:childTnLst>
                                </p:cTn>
                              </p:par>
                              <p:par>
                                <p:cTn id="65" presetID="6" presetClass="emph" presetSubtype="0" fill="hold" nodeType="withEffect">
                                  <p:stCondLst>
                                    <p:cond delay="0"/>
                                  </p:stCondLst>
                                  <p:childTnLst>
                                    <p:animScale>
                                      <p:cBhvr>
                                        <p:cTn id="66" dur="100" fill="hold"/>
                                        <p:tgtEl>
                                          <p:spTgt spid="52"/>
                                        </p:tgtEl>
                                      </p:cBhvr>
                                      <p:by x="25000" y="25000"/>
                                    </p:animScale>
                                  </p:childTnLst>
                                </p:cTn>
                              </p:par>
                            </p:childTnLst>
                          </p:cTn>
                        </p:par>
                        <p:par>
                          <p:cTn id="67" fill="hold">
                            <p:stCondLst>
                              <p:cond delay="5350"/>
                            </p:stCondLst>
                            <p:childTnLst>
                              <p:par>
                                <p:cTn id="68" presetID="10" presetClass="entr" presetSubtype="0"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
                                        <p:tgtEl>
                                          <p:spTgt spid="53"/>
                                        </p:tgtEl>
                                      </p:cBhvr>
                                    </p:animEffect>
                                  </p:childTnLst>
                                </p:cTn>
                              </p:par>
                              <p:par>
                                <p:cTn id="71" presetID="6" presetClass="emph" presetSubtype="0" fill="hold" nodeType="withEffect">
                                  <p:stCondLst>
                                    <p:cond delay="0"/>
                                  </p:stCondLst>
                                  <p:childTnLst>
                                    <p:animScale>
                                      <p:cBhvr>
                                        <p:cTn id="72" dur="100" fill="hold"/>
                                        <p:tgtEl>
                                          <p:spTgt spid="53"/>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 grpId="0" animBg="1"/>
      <p:bldP spid="1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3771767" cy="769441"/>
          </a:xfrm>
        </p:spPr>
        <p:txBody>
          <a:bodyPr/>
          <a:lstStyle/>
          <a:p>
            <a:r>
              <a:rPr lang="en-US" dirty="0"/>
              <a:t>Step 4</a:t>
            </a:r>
            <a:br>
              <a:rPr lang="en-US" dirty="0"/>
            </a:br>
            <a:r>
              <a:rPr lang="en-US" sz="1400" dirty="0"/>
              <a:t>(25 minutes)</a:t>
            </a:r>
          </a:p>
        </p:txBody>
      </p:sp>
      <p:pic>
        <p:nvPicPr>
          <p:cNvPr id="5" name="Picture 4">
            <a:extLst>
              <a:ext uri="{FF2B5EF4-FFF2-40B4-BE49-F238E27FC236}">
                <a16:creationId xmlns:a16="http://schemas.microsoft.com/office/drawing/2014/main" id="{590B2052-F106-4340-A863-35524CB0F5F3}"/>
              </a:ext>
            </a:extLst>
          </p:cNvPr>
          <p:cNvPicPr>
            <a:picLocks noChangeAspect="1"/>
          </p:cNvPicPr>
          <p:nvPr/>
        </p:nvPicPr>
        <p:blipFill>
          <a:blip r:embed="rId3"/>
          <a:stretch>
            <a:fillRect/>
          </a:stretch>
        </p:blipFill>
        <p:spPr>
          <a:xfrm>
            <a:off x="4360030" y="271804"/>
            <a:ext cx="7243707" cy="6301534"/>
          </a:xfrm>
          <a:prstGeom prst="rect">
            <a:avLst/>
          </a:prstGeom>
        </p:spPr>
      </p:pic>
      <p:sp>
        <p:nvSpPr>
          <p:cNvPr id="8" name="TextBox 7">
            <a:extLst>
              <a:ext uri="{FF2B5EF4-FFF2-40B4-BE49-F238E27FC236}">
                <a16:creationId xmlns:a16="http://schemas.microsoft.com/office/drawing/2014/main" id="{C91DDE00-7BAD-4E1C-91C6-393C6268AD40}"/>
              </a:ext>
            </a:extLst>
          </p:cNvPr>
          <p:cNvSpPr txBox="1"/>
          <p:nvPr/>
        </p:nvSpPr>
        <p:spPr>
          <a:xfrm>
            <a:off x="588261" y="2248130"/>
            <a:ext cx="3771767"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WorkshopStep4.ps1 in PowerShell ISE</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WorkshopStep4.ps1</a:t>
            </a:r>
          </a:p>
        </p:txBody>
      </p:sp>
    </p:spTree>
    <p:extLst>
      <p:ext uri="{BB962C8B-B14F-4D97-AF65-F5344CB8AC3E}">
        <p14:creationId xmlns:p14="http://schemas.microsoft.com/office/powerpoint/2010/main" val="261255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5">
            <a:extLst>
              <a:ext uri="{FF2B5EF4-FFF2-40B4-BE49-F238E27FC236}">
                <a16:creationId xmlns:a16="http://schemas.microsoft.com/office/drawing/2014/main" id="{227750F6-9FFC-44E5-AE41-8F30F1DB9F74}"/>
              </a:ext>
            </a:extLst>
          </p:cNvPr>
          <p:cNvSpPr/>
          <p:nvPr/>
        </p:nvSpPr>
        <p:spPr bwMode="auto">
          <a:xfrm>
            <a:off x="79867" y="1238303"/>
            <a:ext cx="5525191" cy="1764404"/>
          </a:xfrm>
          <a:prstGeom prst="roundRect">
            <a:avLst>
              <a:gd name="adj" fmla="val 1053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49AB6752-228D-420C-A020-F0DAEAE8D361}"/>
              </a:ext>
            </a:extLst>
          </p:cNvPr>
          <p:cNvSpPr/>
          <p:nvPr/>
        </p:nvSpPr>
        <p:spPr bwMode="auto">
          <a:xfrm>
            <a:off x="5885359" y="1464257"/>
            <a:ext cx="6324758" cy="54253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9047" y="129185"/>
            <a:ext cx="6511686" cy="644014"/>
          </a:xfrm>
        </p:spPr>
        <p:txBody>
          <a:bodyPr/>
          <a:lstStyle/>
          <a:p>
            <a:r>
              <a:rPr lang="en-US" dirty="0"/>
              <a:t>Application Gateway</a:t>
            </a:r>
            <a:br>
              <a:rPr lang="en-US" dirty="0"/>
            </a:br>
            <a:endParaRPr lang="en-US" dirty="0">
              <a:solidFill>
                <a:srgbClr val="F37521"/>
              </a:solidFill>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183219" y="1251130"/>
            <a:ext cx="5544641" cy="5537923"/>
          </a:xfrm>
        </p:spPr>
        <p:txBody>
          <a:bodyPr vert="horz" wrap="square" lIns="0" tIns="0" rIns="0" bIns="0" rtlCol="0" anchor="t">
            <a:normAutofit fontScale="55000" lnSpcReduction="20000"/>
          </a:bodyPr>
          <a:lstStyle/>
          <a:p>
            <a:pPr marL="0" indent="0">
              <a:buNone/>
            </a:pPr>
            <a:endParaRPr lang="en-US" sz="2900" b="1" dirty="0">
              <a:solidFill>
                <a:schemeClr val="tx1"/>
              </a:solidFill>
              <a:latin typeface="+mn-lt"/>
            </a:endParaRPr>
          </a:p>
          <a:p>
            <a:pPr marL="0" indent="0">
              <a:buNone/>
            </a:pPr>
            <a:r>
              <a:rPr lang="en-US" sz="2900" b="1" dirty="0">
                <a:solidFill>
                  <a:schemeClr val="tx1"/>
                </a:solidFill>
                <a:latin typeface="+mn-lt"/>
              </a:rPr>
              <a:t>Platform managed </a:t>
            </a:r>
            <a:r>
              <a:rPr lang="en-US" sz="2900" dirty="0"/>
              <a:t>built in high availability and scalability</a:t>
            </a:r>
          </a:p>
          <a:p>
            <a:pPr marL="0" indent="0">
              <a:buNone/>
            </a:pPr>
            <a:r>
              <a:rPr lang="en-US" sz="2900" b="1" dirty="0">
                <a:solidFill>
                  <a:schemeClr val="tx1"/>
                </a:solidFill>
                <a:latin typeface="+mn-lt"/>
              </a:rPr>
              <a:t>Layer 7 load balancing </a:t>
            </a:r>
            <a:r>
              <a:rPr lang="en-US" sz="2900" dirty="0"/>
              <a:t>URL path, host based, round robin, session affinity, redirection</a:t>
            </a:r>
          </a:p>
          <a:p>
            <a:pPr marL="0" indent="0">
              <a:buNone/>
            </a:pPr>
            <a:r>
              <a:rPr lang="en-US" sz="2900" b="1" dirty="0">
                <a:solidFill>
                  <a:schemeClr val="tx1"/>
                </a:solidFill>
                <a:latin typeface="+mn-lt"/>
              </a:rPr>
              <a:t>Centralized SSL management </a:t>
            </a:r>
            <a:r>
              <a:rPr lang="en-US" sz="2900" dirty="0"/>
              <a:t>SSL offload and SSL policy </a:t>
            </a:r>
          </a:p>
          <a:p>
            <a:pPr marL="0" indent="0">
              <a:buNone/>
            </a:pPr>
            <a:r>
              <a:rPr lang="en-US" b="1" dirty="0">
                <a:solidFill>
                  <a:schemeClr val="tx1"/>
                </a:solidFill>
                <a:latin typeface="+mn-lt"/>
              </a:rPr>
              <a:t>Public or ILB </a:t>
            </a:r>
            <a:r>
              <a:rPr lang="en-US" sz="2900" dirty="0"/>
              <a:t>public internal or hybrid </a:t>
            </a:r>
          </a:p>
          <a:p>
            <a:pPr marL="0" indent="0">
              <a:buNone/>
            </a:pPr>
            <a:r>
              <a:rPr lang="en-US" b="1" dirty="0">
                <a:solidFill>
                  <a:schemeClr val="tx1"/>
                </a:solidFill>
                <a:latin typeface="+mn-lt"/>
              </a:rPr>
              <a:t>Rich diagnostics </a:t>
            </a:r>
            <a:r>
              <a:rPr lang="en-US" sz="2900" dirty="0"/>
              <a:t>Azure monitor, Log analytics</a:t>
            </a:r>
          </a:p>
          <a:p>
            <a:pPr marL="0" indent="0">
              <a:buNone/>
            </a:pPr>
            <a:endParaRPr lang="en-US" dirty="0"/>
          </a:p>
          <a:p>
            <a:pPr marL="0" indent="0">
              <a:spcBef>
                <a:spcPts val="600"/>
              </a:spcBef>
              <a:buNone/>
            </a:pPr>
            <a:endParaRPr lang="en-US" sz="2400" dirty="0">
              <a:solidFill>
                <a:srgbClr val="FF0000"/>
              </a:solidFill>
            </a:endParaRPr>
          </a:p>
          <a:p>
            <a:pPr marL="0" indent="0">
              <a:spcBef>
                <a:spcPts val="600"/>
              </a:spcBef>
              <a:buNone/>
            </a:pPr>
            <a:r>
              <a:rPr lang="en-US" sz="4400" b="1" spc="-50" dirty="0">
                <a:ln w="3175">
                  <a:noFill/>
                </a:ln>
                <a:solidFill>
                  <a:srgbClr val="F37521"/>
                </a:solidFill>
                <a:latin typeface="+mj-lt"/>
              </a:rPr>
              <a:t>What’s New </a:t>
            </a:r>
          </a:p>
          <a:p>
            <a:pPr marL="0" indent="0">
              <a:buNone/>
            </a:pPr>
            <a:r>
              <a:rPr lang="en-US" sz="2500" dirty="0">
                <a:solidFill>
                  <a:srgbClr val="0070C0"/>
                </a:solidFill>
                <a:latin typeface="Segoe UI Semibold"/>
              </a:rPr>
              <a:t>Features</a:t>
            </a:r>
          </a:p>
          <a:p>
            <a:pPr marL="0" indent="0">
              <a:buNone/>
            </a:pPr>
            <a:r>
              <a:rPr lang="en-US" sz="2500" dirty="0">
                <a:latin typeface="+mn-lt"/>
              </a:rPr>
              <a:t>Connection draining support</a:t>
            </a:r>
          </a:p>
          <a:p>
            <a:pPr marL="0" indent="0">
              <a:buNone/>
            </a:pPr>
            <a:r>
              <a:rPr lang="en-US" sz="2500" dirty="0">
                <a:latin typeface="+mn-lt"/>
              </a:rPr>
              <a:t>Custom error pages</a:t>
            </a:r>
          </a:p>
          <a:p>
            <a:pPr marL="0" indent="0">
              <a:buNone/>
            </a:pPr>
            <a:r>
              <a:rPr lang="en-US" sz="2500" dirty="0">
                <a:latin typeface="+mn-lt"/>
              </a:rPr>
              <a:t>Ingress Controller for Azure Kubernetes Service (AKS) preview</a:t>
            </a:r>
          </a:p>
          <a:p>
            <a:pPr marL="0" indent="0">
              <a:buNone/>
            </a:pPr>
            <a:endParaRPr lang="en-US" sz="2000" dirty="0">
              <a:latin typeface="+mn-lt"/>
            </a:endParaRPr>
          </a:p>
          <a:p>
            <a:pPr marL="0" indent="0">
              <a:buNone/>
            </a:pPr>
            <a:r>
              <a:rPr lang="en-US" sz="2500" dirty="0">
                <a:solidFill>
                  <a:srgbClr val="0070C0"/>
                </a:solidFill>
                <a:latin typeface="Segoe UI Semibold"/>
              </a:rPr>
              <a:t>Diagnostics</a:t>
            </a:r>
          </a:p>
          <a:p>
            <a:pPr marL="0" indent="0">
              <a:buNone/>
            </a:pPr>
            <a:r>
              <a:rPr lang="en-US" sz="2500" dirty="0">
                <a:latin typeface="+mn-lt"/>
              </a:rPr>
              <a:t>Enhanced multi dimensional metrics</a:t>
            </a:r>
          </a:p>
          <a:p>
            <a:pPr marL="0" indent="0">
              <a:buNone/>
            </a:pPr>
            <a:r>
              <a:rPr lang="en-US" sz="2500" dirty="0">
                <a:latin typeface="+mn-lt"/>
              </a:rPr>
              <a:t>Diagnose connectivity issues with Network Watcher integration</a:t>
            </a:r>
          </a:p>
          <a:p>
            <a:pPr marL="0" indent="0">
              <a:buNone/>
            </a:pPr>
            <a:endParaRPr lang="en-US" sz="2000" dirty="0">
              <a:latin typeface="+mn-lt"/>
            </a:endParaRPr>
          </a:p>
          <a:p>
            <a:pPr marL="0" indent="0">
              <a:buNone/>
            </a:pPr>
            <a:r>
              <a:rPr lang="en-US" sz="2500" dirty="0">
                <a:solidFill>
                  <a:srgbClr val="0070C0"/>
                </a:solidFill>
                <a:latin typeface="Segoe UI Semibold"/>
              </a:rPr>
              <a:t>Portal enhancements </a:t>
            </a:r>
          </a:p>
          <a:p>
            <a:pPr marL="0" indent="0">
              <a:buNone/>
            </a:pPr>
            <a:r>
              <a:rPr lang="en-US" sz="2500" dirty="0">
                <a:latin typeface="+mn-lt"/>
              </a:rPr>
              <a:t>Complete API Parity</a:t>
            </a:r>
          </a:p>
          <a:p>
            <a:pPr marL="0" indent="0">
              <a:buNone/>
            </a:pPr>
            <a:r>
              <a:rPr lang="en-US" sz="2500" dirty="0">
                <a:latin typeface="+mn-lt"/>
              </a:rPr>
              <a:t>SSL policy, VMSS, Web App Services, Custom error pages, Redirection, Connection draining</a:t>
            </a:r>
          </a:p>
          <a:p>
            <a:pPr marL="0" indent="0">
              <a:buNone/>
            </a:pPr>
            <a:endParaRPr lang="en-US" sz="2500" dirty="0">
              <a:solidFill>
                <a:srgbClr val="0070C0"/>
              </a:solidFill>
              <a:latin typeface="Segoe UI Semibold"/>
            </a:endParaRPr>
          </a:p>
          <a:p>
            <a:pPr marL="0" indent="0">
              <a:buNone/>
            </a:pPr>
            <a:r>
              <a:rPr lang="en-US" sz="2500" dirty="0">
                <a:solidFill>
                  <a:srgbClr val="0070C0"/>
                </a:solidFill>
                <a:latin typeface="Segoe UI Semibold"/>
              </a:rPr>
              <a:t>And more features …</a:t>
            </a:r>
          </a:p>
        </p:txBody>
      </p:sp>
      <p:sp>
        <p:nvSpPr>
          <p:cNvPr id="83" name="TextBox 82">
            <a:extLst>
              <a:ext uri="{FF2B5EF4-FFF2-40B4-BE49-F238E27FC236}">
                <a16:creationId xmlns:a16="http://schemas.microsoft.com/office/drawing/2014/main" id="{D969CC08-FECA-4472-B82C-8F2EB9EE543E}"/>
              </a:ext>
            </a:extLst>
          </p:cNvPr>
          <p:cNvSpPr txBox="1"/>
          <p:nvPr/>
        </p:nvSpPr>
        <p:spPr>
          <a:xfrm>
            <a:off x="5502519" y="4145255"/>
            <a:ext cx="1657432" cy="533970"/>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Internet</a:t>
            </a:r>
          </a:p>
        </p:txBody>
      </p:sp>
      <p:grpSp>
        <p:nvGrpSpPr>
          <p:cNvPr id="5" name="Group 4">
            <a:extLst>
              <a:ext uri="{FF2B5EF4-FFF2-40B4-BE49-F238E27FC236}">
                <a16:creationId xmlns:a16="http://schemas.microsoft.com/office/drawing/2014/main" id="{3A23ECF0-6E7A-4036-B41D-452696D562B6}"/>
              </a:ext>
            </a:extLst>
          </p:cNvPr>
          <p:cNvGrpSpPr/>
          <p:nvPr/>
        </p:nvGrpSpPr>
        <p:grpSpPr>
          <a:xfrm>
            <a:off x="5977508" y="1545023"/>
            <a:ext cx="6137368" cy="5255403"/>
            <a:chOff x="5776172" y="1108795"/>
            <a:chExt cx="6137368" cy="5255403"/>
          </a:xfrm>
        </p:grpSpPr>
        <p:sp>
          <p:nvSpPr>
            <p:cNvPr id="43" name="Rectangle 42">
              <a:extLst>
                <a:ext uri="{FF2B5EF4-FFF2-40B4-BE49-F238E27FC236}">
                  <a16:creationId xmlns:a16="http://schemas.microsoft.com/office/drawing/2014/main" id="{08DFE1EB-5C0D-4F83-A040-D0F9EF5C2429}"/>
                </a:ext>
              </a:extLst>
            </p:cNvPr>
            <p:cNvSpPr/>
            <p:nvPr/>
          </p:nvSpPr>
          <p:spPr bwMode="auto">
            <a:xfrm>
              <a:off x="6729736" y="1944291"/>
              <a:ext cx="5183804" cy="3119873"/>
            </a:xfrm>
            <a:prstGeom prst="rect">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4" name="Group 43">
              <a:extLst>
                <a:ext uri="{FF2B5EF4-FFF2-40B4-BE49-F238E27FC236}">
                  <a16:creationId xmlns:a16="http://schemas.microsoft.com/office/drawing/2014/main" id="{31702A7E-45DD-4407-8C2D-8C0E9D4A62DD}"/>
                </a:ext>
              </a:extLst>
            </p:cNvPr>
            <p:cNvGrpSpPr/>
            <p:nvPr/>
          </p:nvGrpSpPr>
          <p:grpSpPr>
            <a:xfrm>
              <a:off x="10714282" y="4649820"/>
              <a:ext cx="765692" cy="781384"/>
              <a:chOff x="8202217" y="2973621"/>
              <a:chExt cx="497707" cy="517913"/>
            </a:xfrm>
          </p:grpSpPr>
          <p:sp>
            <p:nvSpPr>
              <p:cNvPr id="45" name="Oval 44">
                <a:extLst>
                  <a:ext uri="{FF2B5EF4-FFF2-40B4-BE49-F238E27FC236}">
                    <a16:creationId xmlns:a16="http://schemas.microsoft.com/office/drawing/2014/main" id="{C87A23A1-1C2D-49F7-B236-5C9D24289A61}"/>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6" name="Picture 45">
                <a:extLst>
                  <a:ext uri="{FF2B5EF4-FFF2-40B4-BE49-F238E27FC236}">
                    <a16:creationId xmlns:a16="http://schemas.microsoft.com/office/drawing/2014/main" id="{43717166-BE85-4A99-B2E6-2E8CE9E3E4A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283100" y="3073818"/>
                <a:ext cx="348872" cy="348872"/>
              </a:xfrm>
              <a:prstGeom prst="rect">
                <a:avLst/>
              </a:prstGeom>
              <a:ln>
                <a:noFill/>
                <a:prstDash val="sysDash"/>
              </a:ln>
            </p:spPr>
          </p:pic>
        </p:grpSp>
        <p:grpSp>
          <p:nvGrpSpPr>
            <p:cNvPr id="48" name="Group 47">
              <a:extLst>
                <a:ext uri="{FF2B5EF4-FFF2-40B4-BE49-F238E27FC236}">
                  <a16:creationId xmlns:a16="http://schemas.microsoft.com/office/drawing/2014/main" id="{5663E2A7-DB73-48A5-8E90-69706988AC55}"/>
                </a:ext>
              </a:extLst>
            </p:cNvPr>
            <p:cNvGrpSpPr/>
            <p:nvPr/>
          </p:nvGrpSpPr>
          <p:grpSpPr>
            <a:xfrm>
              <a:off x="9418476" y="3641523"/>
              <a:ext cx="2238657" cy="711515"/>
              <a:chOff x="5174105" y="2508597"/>
              <a:chExt cx="3089885" cy="815309"/>
            </a:xfrm>
          </p:grpSpPr>
          <p:sp>
            <p:nvSpPr>
              <p:cNvPr id="49" name="Rectangle 48">
                <a:extLst>
                  <a:ext uri="{FF2B5EF4-FFF2-40B4-BE49-F238E27FC236}">
                    <a16:creationId xmlns:a16="http://schemas.microsoft.com/office/drawing/2014/main" id="{F0A1363B-8D49-4C1D-921C-7284CB11B311}"/>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CBA5B3D5-319F-4281-9A58-E1AC44962EB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51" name="Picture 50">
                <a:extLst>
                  <a:ext uri="{FF2B5EF4-FFF2-40B4-BE49-F238E27FC236}">
                    <a16:creationId xmlns:a16="http://schemas.microsoft.com/office/drawing/2014/main" id="{02E4A1F1-B180-4E36-8C99-D785578C1B8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52" name="Picture 51">
                <a:extLst>
                  <a:ext uri="{FF2B5EF4-FFF2-40B4-BE49-F238E27FC236}">
                    <a16:creationId xmlns:a16="http://schemas.microsoft.com/office/drawing/2014/main" id="{CF33C385-B099-4ECE-B539-C2693C81A4B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grpSp>
          <p:nvGrpSpPr>
            <p:cNvPr id="82" name="Group 81">
              <a:extLst>
                <a:ext uri="{FF2B5EF4-FFF2-40B4-BE49-F238E27FC236}">
                  <a16:creationId xmlns:a16="http://schemas.microsoft.com/office/drawing/2014/main" id="{62933F18-CBD8-4599-ABFE-FF8C5F82DDBD}"/>
                </a:ext>
              </a:extLst>
            </p:cNvPr>
            <p:cNvGrpSpPr/>
            <p:nvPr/>
          </p:nvGrpSpPr>
          <p:grpSpPr>
            <a:xfrm>
              <a:off x="5776172" y="3238318"/>
              <a:ext cx="582873" cy="548742"/>
              <a:chOff x="5927984" y="3229856"/>
              <a:chExt cx="582873" cy="548742"/>
            </a:xfrm>
          </p:grpSpPr>
          <p:sp>
            <p:nvSpPr>
              <p:cNvPr id="53" name="Oval 52">
                <a:extLst>
                  <a:ext uri="{FF2B5EF4-FFF2-40B4-BE49-F238E27FC236}">
                    <a16:creationId xmlns:a16="http://schemas.microsoft.com/office/drawing/2014/main" id="{3C24C0BE-0FF1-456D-ADB4-E8D947046187}"/>
                  </a:ext>
                </a:extLst>
              </p:cNvPr>
              <p:cNvSpPr/>
              <p:nvPr/>
            </p:nvSpPr>
            <p:spPr bwMode="auto">
              <a:xfrm>
                <a:off x="5927984" y="3229856"/>
                <a:ext cx="582873" cy="5487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54" name="globe_2">
                <a:extLst>
                  <a:ext uri="{FF2B5EF4-FFF2-40B4-BE49-F238E27FC236}">
                    <a16:creationId xmlns:a16="http://schemas.microsoft.com/office/drawing/2014/main" id="{D5EE1616-9F26-4136-B07A-F5FFC758EC5C}"/>
                  </a:ext>
                </a:extLst>
              </p:cNvPr>
              <p:cNvSpPr>
                <a:spLocks noChangeAspect="1" noEditPoints="1"/>
              </p:cNvSpPr>
              <p:nvPr/>
            </p:nvSpPr>
            <p:spPr bwMode="auto">
              <a:xfrm>
                <a:off x="6066591" y="3343185"/>
                <a:ext cx="305661" cy="28776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6F3C747D-DB32-4AEF-86B3-7D2D96F0BE37}"/>
                </a:ext>
              </a:extLst>
            </p:cNvPr>
            <p:cNvSpPr/>
            <p:nvPr/>
          </p:nvSpPr>
          <p:spPr bwMode="auto">
            <a:xfrm flipH="1">
              <a:off x="9430895" y="5389463"/>
              <a:ext cx="958309" cy="616397"/>
            </a:xfrm>
            <a:prstGeom prst="rect">
              <a:avLst/>
            </a:prstGeom>
            <a:solidFill>
              <a:schemeClr val="bg2"/>
            </a:solidFill>
            <a:ln w="28575">
              <a:solidFill>
                <a:schemeClr val="accent3"/>
              </a:solidFill>
              <a:prstDash val="sysDot"/>
            </a:ln>
          </p:spPr>
          <p:txBody>
            <a:bodyPr lIns="182880" tIns="146304" rIns="182880" bIns="146304" anchor="t" anchorCtr="0"/>
            <a:lstStyle/>
            <a:p>
              <a:pPr algn="ctr" defTabSz="950782"/>
              <a:endParaRPr lang="en-US" sz="1428" kern="0" err="1">
                <a:gradFill>
                  <a:gsLst>
                    <a:gs pos="1250">
                      <a:schemeClr val="tx1"/>
                    </a:gs>
                    <a:gs pos="100000">
                      <a:schemeClr val="tx1"/>
                    </a:gs>
                  </a:gsLst>
                  <a:lin ang="5400000" scaled="0"/>
                </a:gradFill>
                <a:ea typeface="MS PGothic" pitchFamily="34" charset="-128"/>
              </a:endParaRPr>
            </a:p>
          </p:txBody>
        </p:sp>
        <p:sp>
          <p:nvSpPr>
            <p:cNvPr id="56" name="Cylinder 88">
              <a:extLst>
                <a:ext uri="{FF2B5EF4-FFF2-40B4-BE49-F238E27FC236}">
                  <a16:creationId xmlns:a16="http://schemas.microsoft.com/office/drawing/2014/main" id="{092C04B5-D0B1-4502-8694-8AD59B426D4B}"/>
                </a:ext>
              </a:extLst>
            </p:cNvPr>
            <p:cNvSpPr/>
            <p:nvPr/>
          </p:nvSpPr>
          <p:spPr bwMode="auto">
            <a:xfrm rot="16200000">
              <a:off x="8601473" y="5379879"/>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ea typeface="Segoe UI" pitchFamily="34" charset="0"/>
                  <a:cs typeface="Segoe UI" pitchFamily="34" charset="0"/>
                </a:rPr>
                <a:t>VPN</a:t>
              </a:r>
            </a:p>
          </p:txBody>
        </p:sp>
        <p:pic>
          <p:nvPicPr>
            <p:cNvPr id="57" name="Picture 56">
              <a:extLst>
                <a:ext uri="{FF2B5EF4-FFF2-40B4-BE49-F238E27FC236}">
                  <a16:creationId xmlns:a16="http://schemas.microsoft.com/office/drawing/2014/main" id="{BAD5285B-D26D-479B-A0F1-E6DA93623A6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1" b="26644"/>
            <a:stretch/>
          </p:blipFill>
          <p:spPr>
            <a:xfrm>
              <a:off x="8379998" y="4649821"/>
              <a:ext cx="499296" cy="344812"/>
            </a:xfrm>
            <a:prstGeom prst="rect">
              <a:avLst/>
            </a:prstGeom>
          </p:spPr>
        </p:pic>
        <p:cxnSp>
          <p:nvCxnSpPr>
            <p:cNvPr id="58" name="Straight Arrow Connector 57">
              <a:extLst>
                <a:ext uri="{FF2B5EF4-FFF2-40B4-BE49-F238E27FC236}">
                  <a16:creationId xmlns:a16="http://schemas.microsoft.com/office/drawing/2014/main" id="{6D52D89E-85BE-40B9-A99C-E3AA99B52842}"/>
                </a:ext>
              </a:extLst>
            </p:cNvPr>
            <p:cNvCxnSpPr>
              <a:cxnSpLocks/>
            </p:cNvCxnSpPr>
            <p:nvPr/>
          </p:nvCxnSpPr>
          <p:spPr>
            <a:xfrm>
              <a:off x="8629646" y="4994633"/>
              <a:ext cx="0" cy="60294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458B9D-66C7-4CD9-9F68-CAF710A7EF87}"/>
                </a:ext>
              </a:extLst>
            </p:cNvPr>
            <p:cNvCxnSpPr>
              <a:cxnSpLocks/>
              <a:stCxn id="56" idx="3"/>
              <a:endCxn id="55" idx="3"/>
            </p:cNvCxnSpPr>
            <p:nvPr/>
          </p:nvCxnSpPr>
          <p:spPr>
            <a:xfrm>
              <a:off x="9009871" y="5692930"/>
              <a:ext cx="421024" cy="4732"/>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building_5">
              <a:extLst>
                <a:ext uri="{FF2B5EF4-FFF2-40B4-BE49-F238E27FC236}">
                  <a16:creationId xmlns:a16="http://schemas.microsoft.com/office/drawing/2014/main" id="{AA5F159C-ABF0-439C-841B-FA5B2888EF9F}"/>
                </a:ext>
              </a:extLst>
            </p:cNvPr>
            <p:cNvSpPr>
              <a:spLocks noChangeAspect="1" noEditPoints="1"/>
            </p:cNvSpPr>
            <p:nvPr/>
          </p:nvSpPr>
          <p:spPr bwMode="auto">
            <a:xfrm>
              <a:off x="9635791" y="5482323"/>
              <a:ext cx="421206" cy="4306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61" name="Group 60">
              <a:extLst>
                <a:ext uri="{FF2B5EF4-FFF2-40B4-BE49-F238E27FC236}">
                  <a16:creationId xmlns:a16="http://schemas.microsoft.com/office/drawing/2014/main" id="{163E30B8-0EE7-4346-B70F-CAF961384862}"/>
                </a:ext>
              </a:extLst>
            </p:cNvPr>
            <p:cNvGrpSpPr/>
            <p:nvPr/>
          </p:nvGrpSpPr>
          <p:grpSpPr>
            <a:xfrm>
              <a:off x="9454766" y="2384939"/>
              <a:ext cx="2202367" cy="711515"/>
              <a:chOff x="5174105" y="2508597"/>
              <a:chExt cx="3089885" cy="815309"/>
            </a:xfrm>
          </p:grpSpPr>
          <p:sp>
            <p:nvSpPr>
              <p:cNvPr id="62" name="Rectangle 61">
                <a:extLst>
                  <a:ext uri="{FF2B5EF4-FFF2-40B4-BE49-F238E27FC236}">
                    <a16:creationId xmlns:a16="http://schemas.microsoft.com/office/drawing/2014/main" id="{2E156888-894F-49C3-9A52-E1918BF18670}"/>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138F8961-FC69-4E4B-BC69-F258BDDF1F0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64" name="Picture 63">
                <a:extLst>
                  <a:ext uri="{FF2B5EF4-FFF2-40B4-BE49-F238E27FC236}">
                    <a16:creationId xmlns:a16="http://schemas.microsoft.com/office/drawing/2014/main" id="{2D849B82-5481-436F-9D8C-D9D67DCBAF9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65" name="Picture 64">
                <a:extLst>
                  <a:ext uri="{FF2B5EF4-FFF2-40B4-BE49-F238E27FC236}">
                    <a16:creationId xmlns:a16="http://schemas.microsoft.com/office/drawing/2014/main" id="{9A18D74A-5B90-4071-9E3C-5B8478A172D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cxnSp>
          <p:nvCxnSpPr>
            <p:cNvPr id="66" name="Straight Arrow Connector 65">
              <a:extLst>
                <a:ext uri="{FF2B5EF4-FFF2-40B4-BE49-F238E27FC236}">
                  <a16:creationId xmlns:a16="http://schemas.microsoft.com/office/drawing/2014/main" id="{D8C40D2B-2D0C-454C-925A-64544E3023A4}"/>
                </a:ext>
              </a:extLst>
            </p:cNvPr>
            <p:cNvCxnSpPr>
              <a:cxnSpLocks/>
            </p:cNvCxnSpPr>
            <p:nvPr/>
          </p:nvCxnSpPr>
          <p:spPr>
            <a:xfrm>
              <a:off x="6359045" y="3512689"/>
              <a:ext cx="5506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358399-2BF6-4FBB-8FBD-44A7E1533C5D}"/>
                </a:ext>
              </a:extLst>
            </p:cNvPr>
            <p:cNvCxnSpPr>
              <a:cxnSpLocks/>
            </p:cNvCxnSpPr>
            <p:nvPr/>
          </p:nvCxnSpPr>
          <p:spPr>
            <a:xfrm flipV="1">
              <a:off x="8145327" y="2731781"/>
              <a:ext cx="1326896" cy="755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1ABAEB-FB7E-4BB1-B7F5-09E4C0F5AA59}"/>
                </a:ext>
              </a:extLst>
            </p:cNvPr>
            <p:cNvCxnSpPr>
              <a:cxnSpLocks/>
              <a:endCxn id="49" idx="1"/>
            </p:cNvCxnSpPr>
            <p:nvPr/>
          </p:nvCxnSpPr>
          <p:spPr>
            <a:xfrm>
              <a:off x="8095820" y="3512689"/>
              <a:ext cx="1322656" cy="48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60EE5057-3545-465B-BAC8-3A122C7CE40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6536" y="1163577"/>
              <a:ext cx="476250" cy="476250"/>
            </a:xfrm>
            <a:prstGeom prst="rect">
              <a:avLst/>
            </a:prstGeom>
          </p:spPr>
        </p:pic>
        <p:cxnSp>
          <p:nvCxnSpPr>
            <p:cNvPr id="70" name="Straight Arrow Connector 69">
              <a:extLst>
                <a:ext uri="{FF2B5EF4-FFF2-40B4-BE49-F238E27FC236}">
                  <a16:creationId xmlns:a16="http://schemas.microsoft.com/office/drawing/2014/main" id="{B68A97EC-792E-4FAD-A951-18F9045D6C04}"/>
                </a:ext>
              </a:extLst>
            </p:cNvPr>
            <p:cNvCxnSpPr>
              <a:cxnSpLocks/>
            </p:cNvCxnSpPr>
            <p:nvPr/>
          </p:nvCxnSpPr>
          <p:spPr>
            <a:xfrm flipV="1">
              <a:off x="8127870" y="1418302"/>
              <a:ext cx="1419702" cy="203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B5C284-E9CD-4AD5-BFE5-6EFF3BF97FF3}"/>
                </a:ext>
              </a:extLst>
            </p:cNvPr>
            <p:cNvCxnSpPr>
              <a:cxnSpLocks/>
              <a:endCxn id="57" idx="0"/>
            </p:cNvCxnSpPr>
            <p:nvPr/>
          </p:nvCxnSpPr>
          <p:spPr>
            <a:xfrm>
              <a:off x="8127870" y="3495983"/>
              <a:ext cx="501776" cy="1153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3D4366-2984-40FB-A71A-B66FFBB1984E}"/>
                </a:ext>
              </a:extLst>
            </p:cNvPr>
            <p:cNvSpPr txBox="1"/>
            <p:nvPr/>
          </p:nvSpPr>
          <p:spPr>
            <a:xfrm>
              <a:off x="10251048" y="3049806"/>
              <a:ext cx="703141" cy="369332"/>
            </a:xfrm>
            <a:prstGeom prst="rect">
              <a:avLst/>
            </a:prstGeom>
            <a:noFill/>
          </p:spPr>
          <p:txBody>
            <a:bodyPr wrap="none" rtlCol="0">
              <a:spAutoFit/>
            </a:bodyPr>
            <a:lstStyle/>
            <a:p>
              <a:r>
                <a:rPr lang="en-US"/>
                <a:t>Site 1</a:t>
              </a:r>
            </a:p>
          </p:txBody>
        </p:sp>
        <p:sp>
          <p:nvSpPr>
            <p:cNvPr id="75" name="TextBox 74">
              <a:extLst>
                <a:ext uri="{FF2B5EF4-FFF2-40B4-BE49-F238E27FC236}">
                  <a16:creationId xmlns:a16="http://schemas.microsoft.com/office/drawing/2014/main" id="{BB1EAF15-C3DE-406A-8BB1-2A536EF34E38}"/>
                </a:ext>
              </a:extLst>
            </p:cNvPr>
            <p:cNvSpPr txBox="1"/>
            <p:nvPr/>
          </p:nvSpPr>
          <p:spPr>
            <a:xfrm>
              <a:off x="10249303" y="4275607"/>
              <a:ext cx="703141" cy="369332"/>
            </a:xfrm>
            <a:prstGeom prst="rect">
              <a:avLst/>
            </a:prstGeom>
            <a:noFill/>
          </p:spPr>
          <p:txBody>
            <a:bodyPr wrap="none" rtlCol="0">
              <a:spAutoFit/>
            </a:bodyPr>
            <a:lstStyle/>
            <a:p>
              <a:r>
                <a:rPr lang="en-US"/>
                <a:t>Site 2</a:t>
              </a:r>
            </a:p>
          </p:txBody>
        </p:sp>
        <p:sp>
          <p:nvSpPr>
            <p:cNvPr id="84" name="TextBox 83">
              <a:extLst>
                <a:ext uri="{FF2B5EF4-FFF2-40B4-BE49-F238E27FC236}">
                  <a16:creationId xmlns:a16="http://schemas.microsoft.com/office/drawing/2014/main" id="{DD20175C-1FED-41C9-869B-C85646B34935}"/>
                </a:ext>
              </a:extLst>
            </p:cNvPr>
            <p:cNvSpPr txBox="1"/>
            <p:nvPr/>
          </p:nvSpPr>
          <p:spPr>
            <a:xfrm>
              <a:off x="6717827" y="3968627"/>
              <a:ext cx="1657432"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Application Gateway</a:t>
              </a:r>
            </a:p>
          </p:txBody>
        </p:sp>
        <p:sp>
          <p:nvSpPr>
            <p:cNvPr id="85" name="TextBox 84">
              <a:extLst>
                <a:ext uri="{FF2B5EF4-FFF2-40B4-BE49-F238E27FC236}">
                  <a16:creationId xmlns:a16="http://schemas.microsoft.com/office/drawing/2014/main" id="{48288603-16F8-4F61-B3D1-C3E04CF063BE}"/>
                </a:ext>
              </a:extLst>
            </p:cNvPr>
            <p:cNvSpPr txBox="1"/>
            <p:nvPr/>
          </p:nvSpPr>
          <p:spPr>
            <a:xfrm>
              <a:off x="10012377" y="1108795"/>
              <a:ext cx="1657432"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Web App Service</a:t>
              </a:r>
            </a:p>
          </p:txBody>
        </p:sp>
        <p:sp>
          <p:nvSpPr>
            <p:cNvPr id="86" name="TextBox 85">
              <a:extLst>
                <a:ext uri="{FF2B5EF4-FFF2-40B4-BE49-F238E27FC236}">
                  <a16:creationId xmlns:a16="http://schemas.microsoft.com/office/drawing/2014/main" id="{F80FD7B4-D644-44C9-8532-30D59B421D77}"/>
                </a:ext>
              </a:extLst>
            </p:cNvPr>
            <p:cNvSpPr txBox="1"/>
            <p:nvPr/>
          </p:nvSpPr>
          <p:spPr>
            <a:xfrm>
              <a:off x="9094422" y="5874833"/>
              <a:ext cx="1657432"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On-Premises</a:t>
              </a:r>
            </a:p>
          </p:txBody>
        </p:sp>
        <p:pic>
          <p:nvPicPr>
            <p:cNvPr id="42" name="Picture 41">
              <a:extLst>
                <a:ext uri="{FF2B5EF4-FFF2-40B4-BE49-F238E27FC236}">
                  <a16:creationId xmlns:a16="http://schemas.microsoft.com/office/drawing/2014/main" id="{7F247B18-63D4-7748-B822-93B44098083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039548" y="3009966"/>
              <a:ext cx="1030430" cy="1010521"/>
            </a:xfrm>
            <a:prstGeom prst="rect">
              <a:avLst/>
            </a:prstGeom>
          </p:spPr>
        </p:pic>
      </p:grpSp>
      <p:pic>
        <p:nvPicPr>
          <p:cNvPr id="4" name="Picture 3">
            <a:extLst>
              <a:ext uri="{FF2B5EF4-FFF2-40B4-BE49-F238E27FC236}">
                <a16:creationId xmlns:a16="http://schemas.microsoft.com/office/drawing/2014/main" id="{6F9694DE-E534-764F-B9E8-BAAADCEB61C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6" name="TextBox 5">
            <a:extLst>
              <a:ext uri="{FF2B5EF4-FFF2-40B4-BE49-F238E27FC236}">
                <a16:creationId xmlns:a16="http://schemas.microsoft.com/office/drawing/2014/main" id="{72396DCC-B851-4312-B318-DC2838C20A1D}"/>
              </a:ext>
            </a:extLst>
          </p:cNvPr>
          <p:cNvSpPr txBox="1"/>
          <p:nvPr/>
        </p:nvSpPr>
        <p:spPr>
          <a:xfrm>
            <a:off x="734735" y="820243"/>
            <a:ext cx="6647525" cy="430887"/>
          </a:xfrm>
          <a:prstGeom prst="rect">
            <a:avLst/>
          </a:prstGeom>
          <a:noFill/>
        </p:spPr>
        <p:txBody>
          <a:bodyPr wrap="none" lIns="0" tIns="0" rIns="0" bIns="0" rtlCol="0">
            <a:spAutoFit/>
          </a:bodyPr>
          <a:lstStyle/>
          <a:p>
            <a:r>
              <a:rPr lang="en-US" sz="2800" dirty="0">
                <a:solidFill>
                  <a:srgbClr val="F37521"/>
                </a:solidFill>
                <a:cs typeface="Segoe UI Semilight" panose="020B0402040204020203" pitchFamily="34" charset="0"/>
              </a:rPr>
              <a:t>Layer 7 load balancer for web applications</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46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9AB6752-228D-420C-A020-F0DAEAE8D361}"/>
              </a:ext>
            </a:extLst>
          </p:cNvPr>
          <p:cNvSpPr/>
          <p:nvPr/>
        </p:nvSpPr>
        <p:spPr bwMode="auto">
          <a:xfrm>
            <a:off x="5965371" y="2684476"/>
            <a:ext cx="6236859" cy="41735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4850" y="179594"/>
            <a:ext cx="8993956" cy="1107996"/>
          </a:xfrm>
        </p:spPr>
        <p:txBody>
          <a:bodyPr/>
          <a:lstStyle/>
          <a:p>
            <a:r>
              <a:rPr lang="en-US" dirty="0"/>
              <a:t>Application Gateway continued what’s new</a:t>
            </a:r>
            <a:br>
              <a:rPr lang="en-US" dirty="0"/>
            </a:br>
            <a:endParaRPr lang="en-US" dirty="0"/>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200504" y="1459684"/>
            <a:ext cx="5645440" cy="5520761"/>
          </a:xfrm>
        </p:spPr>
        <p:txBody>
          <a:bodyPr>
            <a:normAutofit fontScale="92500" lnSpcReduction="10000"/>
          </a:bodyPr>
          <a:lstStyle/>
          <a:p>
            <a:pPr marL="0" indent="0">
              <a:buNone/>
            </a:pPr>
            <a:endParaRPr lang="en-US" sz="1400" dirty="0">
              <a:gradFill>
                <a:gsLst>
                  <a:gs pos="76991">
                    <a:srgbClr val="D83B01"/>
                  </a:gs>
                  <a:gs pos="62832">
                    <a:srgbClr val="D83B01"/>
                  </a:gs>
                </a:gsLst>
                <a:lin ang="5400000" scaled="0"/>
              </a:gradFill>
              <a:latin typeface="Segoe UI Semibold"/>
              <a:cs typeface="+mn-cs"/>
            </a:endParaRPr>
          </a:p>
          <a:p>
            <a:pPr marL="0" indent="0">
              <a:buNone/>
            </a:pPr>
            <a:r>
              <a:rPr lang="en-US" sz="1800" dirty="0">
                <a:solidFill>
                  <a:srgbClr val="0070C0"/>
                </a:solidFill>
                <a:latin typeface="Segoe UI Semibold"/>
              </a:rPr>
              <a:t>Autoscaling</a:t>
            </a:r>
          </a:p>
          <a:p>
            <a:pPr marL="0" indent="0">
              <a:buNone/>
            </a:pPr>
            <a:r>
              <a:rPr lang="en-US" sz="1600" dirty="0">
                <a:latin typeface="+mn-lt"/>
              </a:rPr>
              <a:t>Grows and shrinks based on application traffic requirements</a:t>
            </a:r>
          </a:p>
          <a:p>
            <a:pPr marL="0" indent="0">
              <a:buNone/>
            </a:pPr>
            <a:r>
              <a:rPr lang="en-US" sz="1600" dirty="0">
                <a:latin typeface="+mn-lt"/>
              </a:rPr>
              <a:t>Reduce operating cost </a:t>
            </a:r>
          </a:p>
          <a:p>
            <a:pPr marL="0" indent="0">
              <a:buNone/>
            </a:pPr>
            <a:endParaRPr lang="en-US" sz="1600" b="1" spc="-50" dirty="0">
              <a:ln w="3175">
                <a:noFill/>
              </a:ln>
              <a:solidFill>
                <a:srgbClr val="DC501C"/>
              </a:solidFill>
              <a:latin typeface="+mj-lt"/>
            </a:endParaRPr>
          </a:p>
          <a:p>
            <a:pPr marL="0" indent="0">
              <a:buNone/>
            </a:pPr>
            <a:r>
              <a:rPr lang="en-US" sz="1800" dirty="0">
                <a:solidFill>
                  <a:srgbClr val="0070C0"/>
                </a:solidFill>
                <a:latin typeface="Segoe UI Semibold"/>
              </a:rPr>
              <a:t>Better performance 5X better SSL offloads</a:t>
            </a:r>
          </a:p>
          <a:p>
            <a:pPr marL="0" indent="0">
              <a:buNone/>
            </a:pPr>
            <a:r>
              <a:rPr lang="en-US" sz="1600" dirty="0">
                <a:latin typeface="+mn-lt"/>
              </a:rPr>
              <a:t>550 connections/sec with RSA 2048 bit key Certs</a:t>
            </a:r>
          </a:p>
          <a:p>
            <a:pPr marL="0" indent="0">
              <a:buNone/>
            </a:pPr>
            <a:r>
              <a:rPr lang="en-US" sz="1600" dirty="0">
                <a:latin typeface="+mn-lt"/>
              </a:rPr>
              <a:t>30,000 persistent connections</a:t>
            </a:r>
          </a:p>
          <a:p>
            <a:pPr marL="0" indent="0">
              <a:buNone/>
            </a:pPr>
            <a:r>
              <a:rPr lang="en-US" sz="1600" dirty="0">
                <a:latin typeface="+mn-lt"/>
              </a:rPr>
              <a:t>2500 HTTP req/sec</a:t>
            </a:r>
          </a:p>
          <a:p>
            <a:pPr marL="0" indent="0">
              <a:buNone/>
            </a:pPr>
            <a:endParaRPr lang="en-US" sz="1400" dirty="0">
              <a:latin typeface="+mn-lt"/>
            </a:endParaRPr>
          </a:p>
          <a:p>
            <a:pPr marL="0" indent="0">
              <a:buNone/>
            </a:pPr>
            <a:r>
              <a:rPr lang="en-US" sz="1800" dirty="0">
                <a:solidFill>
                  <a:srgbClr val="0070C0"/>
                </a:solidFill>
                <a:latin typeface="Segoe UI Semibold"/>
              </a:rPr>
              <a:t>Faster provisioning and configuration update</a:t>
            </a:r>
          </a:p>
          <a:p>
            <a:pPr marL="0" indent="0">
              <a:buNone/>
            </a:pPr>
            <a:r>
              <a:rPr lang="en-US" sz="1600" b="1" dirty="0">
                <a:latin typeface="+mn-lt"/>
              </a:rPr>
              <a:t>75%</a:t>
            </a:r>
            <a:r>
              <a:rPr lang="en-US" sz="1600" dirty="0">
                <a:latin typeface="+mn-lt"/>
              </a:rPr>
              <a:t> reduction in provisioning time (~5 mins)</a:t>
            </a:r>
          </a:p>
          <a:p>
            <a:pPr marL="0" indent="0">
              <a:buNone/>
            </a:pPr>
            <a:r>
              <a:rPr lang="en-US" sz="1600" b="1" dirty="0">
                <a:latin typeface="+mn-lt"/>
              </a:rPr>
              <a:t>85% </a:t>
            </a:r>
            <a:r>
              <a:rPr lang="en-US" sz="1600" dirty="0">
                <a:latin typeface="+mn-lt"/>
              </a:rPr>
              <a:t>reduction in config updates  time (~40 secs)</a:t>
            </a:r>
          </a:p>
          <a:p>
            <a:pPr marL="0" indent="0">
              <a:buNone/>
            </a:pPr>
            <a:endParaRPr lang="en-US" sz="1400" dirty="0">
              <a:latin typeface="+mn-lt"/>
            </a:endParaRPr>
          </a:p>
          <a:p>
            <a:pPr marL="0" indent="0">
              <a:buNone/>
            </a:pPr>
            <a:r>
              <a:rPr lang="en-US" sz="1800" dirty="0">
                <a:solidFill>
                  <a:srgbClr val="0070C0"/>
                </a:solidFill>
                <a:latin typeface="Segoe UI Semibold"/>
              </a:rPr>
              <a:t>Enhanced resiliency</a:t>
            </a:r>
          </a:p>
          <a:p>
            <a:pPr marL="0" indent="0">
              <a:buNone/>
            </a:pPr>
            <a:r>
              <a:rPr lang="en-US" sz="1600" dirty="0">
                <a:latin typeface="+mn-lt"/>
              </a:rPr>
              <a:t>Built in Azure zone redundancy</a:t>
            </a:r>
          </a:p>
          <a:p>
            <a:pPr marL="0" indent="0">
              <a:buNone/>
            </a:pPr>
            <a:r>
              <a:rPr lang="en-US" sz="1600" dirty="0">
                <a:latin typeface="+mn-lt"/>
              </a:rPr>
              <a:t>Choose single zone or multi zone Application Gateway</a:t>
            </a:r>
          </a:p>
          <a:p>
            <a:pPr marL="0" indent="0">
              <a:buNone/>
            </a:pPr>
            <a:endParaRPr lang="en-US" sz="1400" dirty="0">
              <a:latin typeface="+mn-lt"/>
            </a:endParaRPr>
          </a:p>
          <a:p>
            <a:pPr marL="0" indent="0">
              <a:buNone/>
            </a:pPr>
            <a:r>
              <a:rPr lang="en-US" sz="1800" dirty="0">
                <a:solidFill>
                  <a:srgbClr val="0070C0"/>
                </a:solidFill>
                <a:latin typeface="Segoe UI Semibold"/>
              </a:rPr>
              <a:t>Feature enhancements</a:t>
            </a:r>
          </a:p>
          <a:p>
            <a:pPr marL="0" indent="0">
              <a:buNone/>
            </a:pPr>
            <a:r>
              <a:rPr lang="en-US" sz="1600" dirty="0">
                <a:latin typeface="+mn-lt"/>
              </a:rPr>
              <a:t>Robust Application Gateway IP static VIP</a:t>
            </a:r>
          </a:p>
          <a:p>
            <a:pPr marL="0" indent="0">
              <a:buNone/>
            </a:pPr>
            <a:r>
              <a:rPr lang="en-US" sz="1600" dirty="0">
                <a:latin typeface="+mn-lt"/>
              </a:rPr>
              <a:t>More features upcoming (Key Vault integration, modify headers)</a:t>
            </a:r>
          </a:p>
          <a:p>
            <a:pPr marL="0" indent="0">
              <a:buNone/>
            </a:pPr>
            <a:endParaRPr lang="en-US" sz="1200" dirty="0"/>
          </a:p>
        </p:txBody>
      </p:sp>
      <p:grpSp>
        <p:nvGrpSpPr>
          <p:cNvPr id="79" name="Group 78">
            <a:extLst>
              <a:ext uri="{FF2B5EF4-FFF2-40B4-BE49-F238E27FC236}">
                <a16:creationId xmlns:a16="http://schemas.microsoft.com/office/drawing/2014/main" id="{6EFAEBFA-9AAA-4023-8778-52228A0D641E}"/>
              </a:ext>
            </a:extLst>
          </p:cNvPr>
          <p:cNvGrpSpPr/>
          <p:nvPr/>
        </p:nvGrpSpPr>
        <p:grpSpPr>
          <a:xfrm>
            <a:off x="6253322" y="3118202"/>
            <a:ext cx="5836395" cy="3590779"/>
            <a:chOff x="4006392" y="2015813"/>
            <a:chExt cx="5836395" cy="3590779"/>
          </a:xfrm>
        </p:grpSpPr>
        <p:sp>
          <p:nvSpPr>
            <p:cNvPr id="80" name="Rectangle 79">
              <a:extLst>
                <a:ext uri="{FF2B5EF4-FFF2-40B4-BE49-F238E27FC236}">
                  <a16:creationId xmlns:a16="http://schemas.microsoft.com/office/drawing/2014/main" id="{8ABD3389-CB50-4140-B871-1FA8F148F642}"/>
                </a:ext>
              </a:extLst>
            </p:cNvPr>
            <p:cNvSpPr/>
            <p:nvPr/>
          </p:nvSpPr>
          <p:spPr bwMode="auto">
            <a:xfrm>
              <a:off x="4006392" y="3293696"/>
              <a:ext cx="2792820" cy="2312896"/>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1" name="Rectangle 80">
              <a:extLst>
                <a:ext uri="{FF2B5EF4-FFF2-40B4-BE49-F238E27FC236}">
                  <a16:creationId xmlns:a16="http://schemas.microsoft.com/office/drawing/2014/main" id="{85B77B0F-9445-49D6-A58F-5375C68ED512}"/>
                </a:ext>
              </a:extLst>
            </p:cNvPr>
            <p:cNvSpPr/>
            <p:nvPr/>
          </p:nvSpPr>
          <p:spPr bwMode="auto">
            <a:xfrm>
              <a:off x="5171676" y="3211184"/>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2" name="TextBox 81">
              <a:extLst>
                <a:ext uri="{FF2B5EF4-FFF2-40B4-BE49-F238E27FC236}">
                  <a16:creationId xmlns:a16="http://schemas.microsoft.com/office/drawing/2014/main" id="{FDEA856E-7F62-451C-A178-53025989B49A}"/>
                </a:ext>
              </a:extLst>
            </p:cNvPr>
            <p:cNvSpPr txBox="1"/>
            <p:nvPr/>
          </p:nvSpPr>
          <p:spPr>
            <a:xfrm>
              <a:off x="4343943"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endParaRPr lang="en-US" sz="1050">
                <a:latin typeface="Segoe UI Semibold"/>
              </a:endParaRPr>
            </a:p>
          </p:txBody>
        </p:sp>
        <p:grpSp>
          <p:nvGrpSpPr>
            <p:cNvPr id="83" name="Group 25">
              <a:extLst>
                <a:ext uri="{FF2B5EF4-FFF2-40B4-BE49-F238E27FC236}">
                  <a16:creationId xmlns:a16="http://schemas.microsoft.com/office/drawing/2014/main" id="{D91FBED4-F59D-433B-976D-A87A59A83D12}"/>
                </a:ext>
              </a:extLst>
            </p:cNvPr>
            <p:cNvGrpSpPr>
              <a:grpSpLocks noChangeAspect="1"/>
            </p:cNvGrpSpPr>
            <p:nvPr/>
          </p:nvGrpSpPr>
          <p:grpSpPr bwMode="auto">
            <a:xfrm>
              <a:off x="4455972" y="4614820"/>
              <a:ext cx="457022" cy="354303"/>
              <a:chOff x="3689" y="2040"/>
              <a:chExt cx="307" cy="238"/>
            </a:xfrm>
          </p:grpSpPr>
          <p:sp>
            <p:nvSpPr>
              <p:cNvPr id="166" name="Freeform 26">
                <a:extLst>
                  <a:ext uri="{FF2B5EF4-FFF2-40B4-BE49-F238E27FC236}">
                    <a16:creationId xmlns:a16="http://schemas.microsoft.com/office/drawing/2014/main" id="{47DF11E6-234C-46C3-96DA-0BFF5C57DB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27">
                <a:extLst>
                  <a:ext uri="{FF2B5EF4-FFF2-40B4-BE49-F238E27FC236}">
                    <a16:creationId xmlns:a16="http://schemas.microsoft.com/office/drawing/2014/main" id="{0482F35A-1F7F-4CA7-9550-26448B501E8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8">
                <a:extLst>
                  <a:ext uri="{FF2B5EF4-FFF2-40B4-BE49-F238E27FC236}">
                    <a16:creationId xmlns:a16="http://schemas.microsoft.com/office/drawing/2014/main" id="{F0317100-3BDA-4631-8112-08950D124F5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Line 29">
                <a:extLst>
                  <a:ext uri="{FF2B5EF4-FFF2-40B4-BE49-F238E27FC236}">
                    <a16:creationId xmlns:a16="http://schemas.microsoft.com/office/drawing/2014/main" id="{B9047169-54ED-4EB3-81EC-77AF53FB03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30">
                <a:extLst>
                  <a:ext uri="{FF2B5EF4-FFF2-40B4-BE49-F238E27FC236}">
                    <a16:creationId xmlns:a16="http://schemas.microsoft.com/office/drawing/2014/main" id="{C047FE89-9959-48FA-816D-56831C5EB5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32CB99E6-CD96-4F07-8BBF-B75643E7295F}"/>
                </a:ext>
              </a:extLst>
            </p:cNvPr>
            <p:cNvSpPr/>
            <p:nvPr/>
          </p:nvSpPr>
          <p:spPr bwMode="auto">
            <a:xfrm>
              <a:off x="4388447"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85" name="Group 25">
              <a:extLst>
                <a:ext uri="{FF2B5EF4-FFF2-40B4-BE49-F238E27FC236}">
                  <a16:creationId xmlns:a16="http://schemas.microsoft.com/office/drawing/2014/main" id="{9E920DFA-5544-4447-8F4D-14E871C6E046}"/>
                </a:ext>
              </a:extLst>
            </p:cNvPr>
            <p:cNvGrpSpPr>
              <a:grpSpLocks noChangeAspect="1"/>
            </p:cNvGrpSpPr>
            <p:nvPr/>
          </p:nvGrpSpPr>
          <p:grpSpPr bwMode="auto">
            <a:xfrm>
              <a:off x="4546932" y="4689010"/>
              <a:ext cx="457022" cy="354303"/>
              <a:chOff x="3689" y="2040"/>
              <a:chExt cx="307" cy="238"/>
            </a:xfrm>
            <a:solidFill>
              <a:schemeClr val="bg1"/>
            </a:solidFill>
          </p:grpSpPr>
          <p:sp>
            <p:nvSpPr>
              <p:cNvPr id="161" name="Freeform 26">
                <a:extLst>
                  <a:ext uri="{FF2B5EF4-FFF2-40B4-BE49-F238E27FC236}">
                    <a16:creationId xmlns:a16="http://schemas.microsoft.com/office/drawing/2014/main" id="{9B3EA1EB-A328-413F-8CD1-72550436FAD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7">
                <a:extLst>
                  <a:ext uri="{FF2B5EF4-FFF2-40B4-BE49-F238E27FC236}">
                    <a16:creationId xmlns:a16="http://schemas.microsoft.com/office/drawing/2014/main" id="{1D201E8F-85EE-4390-8841-0AC0F9AA2AB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28">
                <a:extLst>
                  <a:ext uri="{FF2B5EF4-FFF2-40B4-BE49-F238E27FC236}">
                    <a16:creationId xmlns:a16="http://schemas.microsoft.com/office/drawing/2014/main" id="{FB3F46FA-6E5E-4E9E-94F7-B69D9304848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Line 29">
                <a:extLst>
                  <a:ext uri="{FF2B5EF4-FFF2-40B4-BE49-F238E27FC236}">
                    <a16:creationId xmlns:a16="http://schemas.microsoft.com/office/drawing/2014/main" id="{CA0B345F-E413-4DE5-AF49-175D0932A71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30">
                <a:extLst>
                  <a:ext uri="{FF2B5EF4-FFF2-40B4-BE49-F238E27FC236}">
                    <a16:creationId xmlns:a16="http://schemas.microsoft.com/office/drawing/2014/main" id="{2A6CDB2E-2916-4969-8220-5CAE84DFE45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6" name="Group 25">
              <a:extLst>
                <a:ext uri="{FF2B5EF4-FFF2-40B4-BE49-F238E27FC236}">
                  <a16:creationId xmlns:a16="http://schemas.microsoft.com/office/drawing/2014/main" id="{4DED280B-24CD-4A07-8FBF-4809BB676960}"/>
                </a:ext>
              </a:extLst>
            </p:cNvPr>
            <p:cNvGrpSpPr>
              <a:grpSpLocks noChangeAspect="1"/>
            </p:cNvGrpSpPr>
            <p:nvPr/>
          </p:nvGrpSpPr>
          <p:grpSpPr bwMode="auto">
            <a:xfrm>
              <a:off x="4637892" y="4763200"/>
              <a:ext cx="457022" cy="354303"/>
              <a:chOff x="3689" y="2040"/>
              <a:chExt cx="307" cy="238"/>
            </a:xfrm>
            <a:solidFill>
              <a:schemeClr val="bg1"/>
            </a:solidFill>
          </p:grpSpPr>
          <p:sp>
            <p:nvSpPr>
              <p:cNvPr id="156" name="Freeform 26">
                <a:extLst>
                  <a:ext uri="{FF2B5EF4-FFF2-40B4-BE49-F238E27FC236}">
                    <a16:creationId xmlns:a16="http://schemas.microsoft.com/office/drawing/2014/main" id="{C8C9493F-DC63-4A3E-BBFC-91159E755E4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7">
                <a:extLst>
                  <a:ext uri="{FF2B5EF4-FFF2-40B4-BE49-F238E27FC236}">
                    <a16:creationId xmlns:a16="http://schemas.microsoft.com/office/drawing/2014/main" id="{498C4F1C-8075-4B51-AAAD-1479A0DD747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28">
                <a:extLst>
                  <a:ext uri="{FF2B5EF4-FFF2-40B4-BE49-F238E27FC236}">
                    <a16:creationId xmlns:a16="http://schemas.microsoft.com/office/drawing/2014/main" id="{35B2606D-5366-4260-B28E-BEF1F4C2C4B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Line 29">
                <a:extLst>
                  <a:ext uri="{FF2B5EF4-FFF2-40B4-BE49-F238E27FC236}">
                    <a16:creationId xmlns:a16="http://schemas.microsoft.com/office/drawing/2014/main" id="{24D035AE-0FC0-4103-AA60-60D41CBBA085}"/>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37758BDA-212E-4D8F-A5A8-D62E7EE6C9E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7" name="Group 25">
              <a:extLst>
                <a:ext uri="{FF2B5EF4-FFF2-40B4-BE49-F238E27FC236}">
                  <a16:creationId xmlns:a16="http://schemas.microsoft.com/office/drawing/2014/main" id="{5FD03F0E-8C18-4415-BE63-77A64BFBE1FE}"/>
                </a:ext>
              </a:extLst>
            </p:cNvPr>
            <p:cNvGrpSpPr>
              <a:grpSpLocks noChangeAspect="1"/>
            </p:cNvGrpSpPr>
            <p:nvPr/>
          </p:nvGrpSpPr>
          <p:grpSpPr bwMode="auto">
            <a:xfrm>
              <a:off x="4728852" y="4837390"/>
              <a:ext cx="457022" cy="354303"/>
              <a:chOff x="3689" y="2040"/>
              <a:chExt cx="307" cy="238"/>
            </a:xfrm>
            <a:solidFill>
              <a:schemeClr val="bg1"/>
            </a:solidFill>
          </p:grpSpPr>
          <p:sp>
            <p:nvSpPr>
              <p:cNvPr id="151" name="Freeform 26">
                <a:extLst>
                  <a:ext uri="{FF2B5EF4-FFF2-40B4-BE49-F238E27FC236}">
                    <a16:creationId xmlns:a16="http://schemas.microsoft.com/office/drawing/2014/main" id="{9FA92AB7-A07B-46C3-B12A-F27B5A9C81A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27">
                <a:extLst>
                  <a:ext uri="{FF2B5EF4-FFF2-40B4-BE49-F238E27FC236}">
                    <a16:creationId xmlns:a16="http://schemas.microsoft.com/office/drawing/2014/main" id="{EEBC146A-E080-4BB6-9C6D-B087AABAD68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28">
                <a:extLst>
                  <a:ext uri="{FF2B5EF4-FFF2-40B4-BE49-F238E27FC236}">
                    <a16:creationId xmlns:a16="http://schemas.microsoft.com/office/drawing/2014/main" id="{E0532B98-D41F-4C09-BA8E-FF70CB77321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Line 29">
                <a:extLst>
                  <a:ext uri="{FF2B5EF4-FFF2-40B4-BE49-F238E27FC236}">
                    <a16:creationId xmlns:a16="http://schemas.microsoft.com/office/drawing/2014/main" id="{4F6556C7-D735-45A4-BD0A-D526052FAFF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7892F866-5676-40BA-BB81-41A48D129C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DFDB09AD-9DDB-4CDD-891B-17784538B281}"/>
                </a:ext>
              </a:extLst>
            </p:cNvPr>
            <p:cNvGrpSpPr>
              <a:grpSpLocks noChangeAspect="1"/>
            </p:cNvGrpSpPr>
            <p:nvPr/>
          </p:nvGrpSpPr>
          <p:grpSpPr bwMode="auto">
            <a:xfrm>
              <a:off x="4819813" y="4911581"/>
              <a:ext cx="457022" cy="354303"/>
              <a:chOff x="3689" y="2040"/>
              <a:chExt cx="307" cy="238"/>
            </a:xfrm>
            <a:solidFill>
              <a:schemeClr val="bg1"/>
            </a:solidFill>
          </p:grpSpPr>
          <p:sp>
            <p:nvSpPr>
              <p:cNvPr id="146" name="Freeform 26">
                <a:extLst>
                  <a:ext uri="{FF2B5EF4-FFF2-40B4-BE49-F238E27FC236}">
                    <a16:creationId xmlns:a16="http://schemas.microsoft.com/office/drawing/2014/main" id="{469340A3-2E42-400B-9CFE-A415F8A38FD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7">
                <a:extLst>
                  <a:ext uri="{FF2B5EF4-FFF2-40B4-BE49-F238E27FC236}">
                    <a16:creationId xmlns:a16="http://schemas.microsoft.com/office/drawing/2014/main" id="{11D0AA61-223E-4C8E-8A9F-42E76E0CD3B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28">
                <a:extLst>
                  <a:ext uri="{FF2B5EF4-FFF2-40B4-BE49-F238E27FC236}">
                    <a16:creationId xmlns:a16="http://schemas.microsoft.com/office/drawing/2014/main" id="{F893BE7A-85B2-4A12-8ECE-0C6BB59166F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9">
                <a:extLst>
                  <a:ext uri="{FF2B5EF4-FFF2-40B4-BE49-F238E27FC236}">
                    <a16:creationId xmlns:a16="http://schemas.microsoft.com/office/drawing/2014/main" id="{A47B5CDF-4BBC-4C87-A1C1-64F8DD940B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30">
                <a:extLst>
                  <a:ext uri="{FF2B5EF4-FFF2-40B4-BE49-F238E27FC236}">
                    <a16:creationId xmlns:a16="http://schemas.microsoft.com/office/drawing/2014/main" id="{FAF345D5-463A-476F-81AE-3578EED4D0B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C04F588A-4E14-4BBC-A1D2-DB083A9D6306}"/>
                </a:ext>
              </a:extLst>
            </p:cNvPr>
            <p:cNvSpPr txBox="1"/>
            <p:nvPr/>
          </p:nvSpPr>
          <p:spPr>
            <a:xfrm>
              <a:off x="4451624"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endParaRPr lang="en-US" sz="1050">
                <a:latin typeface="Segoe UI Semibold"/>
              </a:endParaRPr>
            </a:p>
          </p:txBody>
        </p:sp>
        <p:sp>
          <p:nvSpPr>
            <p:cNvPr id="90" name="TextBox 89">
              <a:extLst>
                <a:ext uri="{FF2B5EF4-FFF2-40B4-BE49-F238E27FC236}">
                  <a16:creationId xmlns:a16="http://schemas.microsoft.com/office/drawing/2014/main" id="{71608253-2008-4B76-A784-3B40FD63AE86}"/>
                </a:ext>
              </a:extLst>
            </p:cNvPr>
            <p:cNvSpPr txBox="1"/>
            <p:nvPr/>
          </p:nvSpPr>
          <p:spPr>
            <a:xfrm>
              <a:off x="5582390"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endParaRPr lang="en-US" sz="1050">
                <a:latin typeface="Segoe UI Semibold"/>
              </a:endParaRPr>
            </a:p>
          </p:txBody>
        </p:sp>
        <p:grpSp>
          <p:nvGrpSpPr>
            <p:cNvPr id="91" name="Group 25">
              <a:extLst>
                <a:ext uri="{FF2B5EF4-FFF2-40B4-BE49-F238E27FC236}">
                  <a16:creationId xmlns:a16="http://schemas.microsoft.com/office/drawing/2014/main" id="{EAF6EC4D-96B6-4F28-BF31-F60C2C9B09F1}"/>
                </a:ext>
              </a:extLst>
            </p:cNvPr>
            <p:cNvGrpSpPr>
              <a:grpSpLocks noChangeAspect="1"/>
            </p:cNvGrpSpPr>
            <p:nvPr/>
          </p:nvGrpSpPr>
          <p:grpSpPr bwMode="auto">
            <a:xfrm>
              <a:off x="5694419" y="4614820"/>
              <a:ext cx="457022" cy="354303"/>
              <a:chOff x="3689" y="2040"/>
              <a:chExt cx="307" cy="238"/>
            </a:xfrm>
          </p:grpSpPr>
          <p:sp>
            <p:nvSpPr>
              <p:cNvPr id="141" name="Freeform 26">
                <a:extLst>
                  <a:ext uri="{FF2B5EF4-FFF2-40B4-BE49-F238E27FC236}">
                    <a16:creationId xmlns:a16="http://schemas.microsoft.com/office/drawing/2014/main" id="{D883B93E-D5F1-40A1-A28C-CF50708848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27">
                <a:extLst>
                  <a:ext uri="{FF2B5EF4-FFF2-40B4-BE49-F238E27FC236}">
                    <a16:creationId xmlns:a16="http://schemas.microsoft.com/office/drawing/2014/main" id="{589D6A21-8EB0-4837-A5D9-1D890D726CC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28">
                <a:extLst>
                  <a:ext uri="{FF2B5EF4-FFF2-40B4-BE49-F238E27FC236}">
                    <a16:creationId xmlns:a16="http://schemas.microsoft.com/office/drawing/2014/main" id="{9A7615D7-A862-47C2-A00E-950178D56BB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Line 29">
                <a:extLst>
                  <a:ext uri="{FF2B5EF4-FFF2-40B4-BE49-F238E27FC236}">
                    <a16:creationId xmlns:a16="http://schemas.microsoft.com/office/drawing/2014/main" id="{DB412984-1D40-4055-8B9A-AD2585B9365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D56AD0ED-D57F-4EE3-92E5-A29A615DAD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4E8B08BE-F22D-4DE1-AACD-7B96AA430114}"/>
                </a:ext>
              </a:extLst>
            </p:cNvPr>
            <p:cNvSpPr/>
            <p:nvPr/>
          </p:nvSpPr>
          <p:spPr bwMode="auto">
            <a:xfrm>
              <a:off x="5626894"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93" name="Group 25">
              <a:extLst>
                <a:ext uri="{FF2B5EF4-FFF2-40B4-BE49-F238E27FC236}">
                  <a16:creationId xmlns:a16="http://schemas.microsoft.com/office/drawing/2014/main" id="{E22713A2-F624-4C72-9BD6-0AFCA0DC802A}"/>
                </a:ext>
              </a:extLst>
            </p:cNvPr>
            <p:cNvGrpSpPr>
              <a:grpSpLocks noChangeAspect="1"/>
            </p:cNvGrpSpPr>
            <p:nvPr/>
          </p:nvGrpSpPr>
          <p:grpSpPr bwMode="auto">
            <a:xfrm>
              <a:off x="5785379" y="4689010"/>
              <a:ext cx="457022" cy="354303"/>
              <a:chOff x="3689" y="2040"/>
              <a:chExt cx="307" cy="238"/>
            </a:xfrm>
            <a:solidFill>
              <a:schemeClr val="bg1"/>
            </a:solidFill>
          </p:grpSpPr>
          <p:sp>
            <p:nvSpPr>
              <p:cNvPr id="136" name="Freeform 26">
                <a:extLst>
                  <a:ext uri="{FF2B5EF4-FFF2-40B4-BE49-F238E27FC236}">
                    <a16:creationId xmlns:a16="http://schemas.microsoft.com/office/drawing/2014/main" id="{058A64DA-15A1-425A-9A3A-6CF5EC1B121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27">
                <a:extLst>
                  <a:ext uri="{FF2B5EF4-FFF2-40B4-BE49-F238E27FC236}">
                    <a16:creationId xmlns:a16="http://schemas.microsoft.com/office/drawing/2014/main" id="{CEC6485F-A539-49FD-90B3-0E14029832C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8">
                <a:extLst>
                  <a:ext uri="{FF2B5EF4-FFF2-40B4-BE49-F238E27FC236}">
                    <a16:creationId xmlns:a16="http://schemas.microsoft.com/office/drawing/2014/main" id="{23783036-7F17-4F6B-A492-850638AABE5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Line 29">
                <a:extLst>
                  <a:ext uri="{FF2B5EF4-FFF2-40B4-BE49-F238E27FC236}">
                    <a16:creationId xmlns:a16="http://schemas.microsoft.com/office/drawing/2014/main" id="{9A7E5923-2D22-4C9A-BF0B-139DE81D573B}"/>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30">
                <a:extLst>
                  <a:ext uri="{FF2B5EF4-FFF2-40B4-BE49-F238E27FC236}">
                    <a16:creationId xmlns:a16="http://schemas.microsoft.com/office/drawing/2014/main" id="{4AD1B570-4FF3-4AA7-A610-0497372299A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445FB57E-9BC7-48A3-89D0-C09737709EBB}"/>
                </a:ext>
              </a:extLst>
            </p:cNvPr>
            <p:cNvGrpSpPr>
              <a:grpSpLocks noChangeAspect="1"/>
            </p:cNvGrpSpPr>
            <p:nvPr/>
          </p:nvGrpSpPr>
          <p:grpSpPr bwMode="auto">
            <a:xfrm>
              <a:off x="5876339" y="4763200"/>
              <a:ext cx="457022" cy="354303"/>
              <a:chOff x="3689" y="2040"/>
              <a:chExt cx="307" cy="238"/>
            </a:xfrm>
            <a:solidFill>
              <a:schemeClr val="bg1"/>
            </a:solidFill>
          </p:grpSpPr>
          <p:sp>
            <p:nvSpPr>
              <p:cNvPr id="131" name="Freeform 26">
                <a:extLst>
                  <a:ext uri="{FF2B5EF4-FFF2-40B4-BE49-F238E27FC236}">
                    <a16:creationId xmlns:a16="http://schemas.microsoft.com/office/drawing/2014/main" id="{B66C6C60-7581-405E-97C2-B9789E19817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5379937B-8294-41E0-AB90-4ABFF5C942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D5475430-58E7-4742-B27C-1DCB1768E5E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BD897949-959A-4569-B4A5-72C38C99E33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1976B56-3025-410F-AF5C-B30CB121940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5" name="Group 25">
              <a:extLst>
                <a:ext uri="{FF2B5EF4-FFF2-40B4-BE49-F238E27FC236}">
                  <a16:creationId xmlns:a16="http://schemas.microsoft.com/office/drawing/2014/main" id="{D980B87A-19AC-4EC3-B44A-741691763C77}"/>
                </a:ext>
              </a:extLst>
            </p:cNvPr>
            <p:cNvGrpSpPr>
              <a:grpSpLocks noChangeAspect="1"/>
            </p:cNvGrpSpPr>
            <p:nvPr/>
          </p:nvGrpSpPr>
          <p:grpSpPr bwMode="auto">
            <a:xfrm>
              <a:off x="5967299" y="4837390"/>
              <a:ext cx="457022" cy="354303"/>
              <a:chOff x="3689" y="2040"/>
              <a:chExt cx="307" cy="238"/>
            </a:xfrm>
            <a:solidFill>
              <a:schemeClr val="bg1"/>
            </a:solidFill>
          </p:grpSpPr>
          <p:sp>
            <p:nvSpPr>
              <p:cNvPr id="126" name="Freeform 26">
                <a:extLst>
                  <a:ext uri="{FF2B5EF4-FFF2-40B4-BE49-F238E27FC236}">
                    <a16:creationId xmlns:a16="http://schemas.microsoft.com/office/drawing/2014/main" id="{E4CF8973-FFD7-4DB6-81E6-A5059B00BD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27">
                <a:extLst>
                  <a:ext uri="{FF2B5EF4-FFF2-40B4-BE49-F238E27FC236}">
                    <a16:creationId xmlns:a16="http://schemas.microsoft.com/office/drawing/2014/main" id="{53718FC8-6681-475C-A012-EDA00BF1066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8">
                <a:extLst>
                  <a:ext uri="{FF2B5EF4-FFF2-40B4-BE49-F238E27FC236}">
                    <a16:creationId xmlns:a16="http://schemas.microsoft.com/office/drawing/2014/main" id="{B0B4EA0E-2DD9-4911-8733-E5EA39FF716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29">
                <a:extLst>
                  <a:ext uri="{FF2B5EF4-FFF2-40B4-BE49-F238E27FC236}">
                    <a16:creationId xmlns:a16="http://schemas.microsoft.com/office/drawing/2014/main" id="{00336F0E-89C1-4C84-AB1F-8819DFB8CAB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9A2194AE-1D70-4D29-A208-A57B6B69F6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6" name="Group 25">
              <a:extLst>
                <a:ext uri="{FF2B5EF4-FFF2-40B4-BE49-F238E27FC236}">
                  <a16:creationId xmlns:a16="http://schemas.microsoft.com/office/drawing/2014/main" id="{BCBC0ED6-DFF4-418D-BE80-53DCDE31869E}"/>
                </a:ext>
              </a:extLst>
            </p:cNvPr>
            <p:cNvGrpSpPr>
              <a:grpSpLocks noChangeAspect="1"/>
            </p:cNvGrpSpPr>
            <p:nvPr/>
          </p:nvGrpSpPr>
          <p:grpSpPr bwMode="auto">
            <a:xfrm>
              <a:off x="6058260" y="4911581"/>
              <a:ext cx="457022" cy="354303"/>
              <a:chOff x="3689" y="2040"/>
              <a:chExt cx="307" cy="238"/>
            </a:xfrm>
            <a:solidFill>
              <a:schemeClr val="bg1"/>
            </a:solidFill>
          </p:grpSpPr>
          <p:sp>
            <p:nvSpPr>
              <p:cNvPr id="121" name="Freeform 26">
                <a:extLst>
                  <a:ext uri="{FF2B5EF4-FFF2-40B4-BE49-F238E27FC236}">
                    <a16:creationId xmlns:a16="http://schemas.microsoft.com/office/drawing/2014/main" id="{60FCA9BC-3AA6-4295-93FF-7AC83C5E842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27">
                <a:extLst>
                  <a:ext uri="{FF2B5EF4-FFF2-40B4-BE49-F238E27FC236}">
                    <a16:creationId xmlns:a16="http://schemas.microsoft.com/office/drawing/2014/main" id="{88980E0A-ACFC-46CF-A51C-453D8C881F2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8">
                <a:extLst>
                  <a:ext uri="{FF2B5EF4-FFF2-40B4-BE49-F238E27FC236}">
                    <a16:creationId xmlns:a16="http://schemas.microsoft.com/office/drawing/2014/main" id="{380E3DCC-752C-46EA-AE56-562B763BE03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Line 29">
                <a:extLst>
                  <a:ext uri="{FF2B5EF4-FFF2-40B4-BE49-F238E27FC236}">
                    <a16:creationId xmlns:a16="http://schemas.microsoft.com/office/drawing/2014/main" id="{EEDB2C4F-04FD-4F9D-B864-6768A91EC930}"/>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30">
                <a:extLst>
                  <a:ext uri="{FF2B5EF4-FFF2-40B4-BE49-F238E27FC236}">
                    <a16:creationId xmlns:a16="http://schemas.microsoft.com/office/drawing/2014/main" id="{46388199-F8B0-4BFE-8E28-A6F36B173A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7" name="TextBox 96">
              <a:extLst>
                <a:ext uri="{FF2B5EF4-FFF2-40B4-BE49-F238E27FC236}">
                  <a16:creationId xmlns:a16="http://schemas.microsoft.com/office/drawing/2014/main" id="{5F1CE785-410B-4F88-8F16-6F1C240A0E8A}"/>
                </a:ext>
              </a:extLst>
            </p:cNvPr>
            <p:cNvSpPr txBox="1"/>
            <p:nvPr/>
          </p:nvSpPr>
          <p:spPr>
            <a:xfrm>
              <a:off x="5690071"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endParaRPr lang="en-US" sz="1050">
                <a:latin typeface="Segoe UI Semibold"/>
              </a:endParaRPr>
            </a:p>
          </p:txBody>
        </p:sp>
        <p:cxnSp>
          <p:nvCxnSpPr>
            <p:cNvPr id="98" name="Straight Arrow Connector 97">
              <a:extLst>
                <a:ext uri="{FF2B5EF4-FFF2-40B4-BE49-F238E27FC236}">
                  <a16:creationId xmlns:a16="http://schemas.microsoft.com/office/drawing/2014/main" id="{38E5110C-CCA4-4400-9918-18B743CD6EFE}"/>
                </a:ext>
              </a:extLst>
            </p:cNvPr>
            <p:cNvCxnSpPr>
              <a:cxnSpLocks/>
            </p:cNvCxnSpPr>
            <p:nvPr/>
          </p:nvCxnSpPr>
          <p:spPr>
            <a:xfrm flipV="1">
              <a:off x="5582761"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1FA9C2E-0F94-4507-91F9-0135E4DAA46B}"/>
                </a:ext>
              </a:extLst>
            </p:cNvPr>
            <p:cNvCxnSpPr>
              <a:cxnSpLocks/>
            </p:cNvCxnSpPr>
            <p:nvPr/>
          </p:nvCxnSpPr>
          <p:spPr>
            <a:xfrm flipV="1">
              <a:off x="6082252"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49D5A6E-A608-4E52-BB00-EABBFC81C887}"/>
                </a:ext>
              </a:extLst>
            </p:cNvPr>
            <p:cNvCxnSpPr>
              <a:cxnSpLocks/>
            </p:cNvCxnSpPr>
            <p:nvPr/>
          </p:nvCxnSpPr>
          <p:spPr>
            <a:xfrm flipH="1">
              <a:off x="5582390"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B178F4-42D5-4A89-8CAF-BBF628CDF9F3}"/>
                </a:ext>
              </a:extLst>
            </p:cNvPr>
            <p:cNvCxnSpPr>
              <a:cxnSpLocks/>
            </p:cNvCxnSpPr>
            <p:nvPr/>
          </p:nvCxnSpPr>
          <p:spPr>
            <a:xfrm flipH="1" flipV="1">
              <a:off x="5380186"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E3A5E84-D798-459A-8C8F-CE59E42B405F}"/>
                </a:ext>
              </a:extLst>
            </p:cNvPr>
            <p:cNvCxnSpPr>
              <a:cxnSpLocks/>
            </p:cNvCxnSpPr>
            <p:nvPr/>
          </p:nvCxnSpPr>
          <p:spPr>
            <a:xfrm flipH="1" flipV="1">
              <a:off x="4880695"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D3FA86E-1BF0-4FD4-AEC5-CC4FE7267FEB}"/>
                </a:ext>
              </a:extLst>
            </p:cNvPr>
            <p:cNvCxnSpPr>
              <a:cxnSpLocks/>
            </p:cNvCxnSpPr>
            <p:nvPr/>
          </p:nvCxnSpPr>
          <p:spPr>
            <a:xfrm>
              <a:off x="4883571"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6D8DE0FF-134F-4547-8782-0BDCF4A2790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035889" y="2836610"/>
              <a:ext cx="884662" cy="867570"/>
            </a:xfrm>
            <a:prstGeom prst="rect">
              <a:avLst/>
            </a:prstGeom>
          </p:spPr>
        </p:pic>
        <p:sp>
          <p:nvSpPr>
            <p:cNvPr id="105" name="Oval 104">
              <a:extLst>
                <a:ext uri="{FF2B5EF4-FFF2-40B4-BE49-F238E27FC236}">
                  <a16:creationId xmlns:a16="http://schemas.microsoft.com/office/drawing/2014/main" id="{295FF55D-0565-4B40-B147-BB451714C9A7}"/>
                </a:ext>
              </a:extLst>
            </p:cNvPr>
            <p:cNvSpPr/>
            <p:nvPr/>
          </p:nvSpPr>
          <p:spPr bwMode="auto">
            <a:xfrm>
              <a:off x="6590037" y="3532700"/>
              <a:ext cx="454437" cy="521984"/>
            </a:xfrm>
            <a:prstGeom prst="ellipse">
              <a:avLst/>
            </a:prstGeom>
            <a:solidFill>
              <a:schemeClr val="bg1"/>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06" name="Picture 105">
              <a:extLst>
                <a:ext uri="{FF2B5EF4-FFF2-40B4-BE49-F238E27FC236}">
                  <a16:creationId xmlns:a16="http://schemas.microsoft.com/office/drawing/2014/main" id="{5F0D6468-E539-434B-BA9D-874BD3A2550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52420" y="3617884"/>
              <a:ext cx="318542" cy="351614"/>
            </a:xfrm>
            <a:prstGeom prst="rect">
              <a:avLst/>
            </a:prstGeom>
            <a:solidFill>
              <a:schemeClr val="bg1"/>
            </a:solidFill>
            <a:ln>
              <a:noFill/>
              <a:prstDash val="sysDash"/>
            </a:ln>
          </p:spPr>
        </p:pic>
        <p:sp>
          <p:nvSpPr>
            <p:cNvPr id="107" name="Oval 106">
              <a:extLst>
                <a:ext uri="{FF2B5EF4-FFF2-40B4-BE49-F238E27FC236}">
                  <a16:creationId xmlns:a16="http://schemas.microsoft.com/office/drawing/2014/main" id="{0F703998-E202-41E5-AC7C-D9DE26DF4F0A}"/>
                </a:ext>
              </a:extLst>
            </p:cNvPr>
            <p:cNvSpPr/>
            <p:nvPr/>
          </p:nvSpPr>
          <p:spPr>
            <a:xfrm>
              <a:off x="5380186" y="2233046"/>
              <a:ext cx="202204" cy="159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C9CB6EBF-DEF3-45F8-8B6B-DAEEBACC9D18}"/>
                </a:ext>
              </a:extLst>
            </p:cNvPr>
            <p:cNvCxnSpPr>
              <a:cxnSpLocks/>
              <a:stCxn id="104" idx="0"/>
              <a:endCxn id="107" idx="4"/>
            </p:cNvCxnSpPr>
            <p:nvPr/>
          </p:nvCxnSpPr>
          <p:spPr>
            <a:xfrm flipV="1">
              <a:off x="5478220" y="2392896"/>
              <a:ext cx="3068" cy="44371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BD1F53FE-3635-45DD-B8BA-F0F0047BEB5A}"/>
                </a:ext>
              </a:extLst>
            </p:cNvPr>
            <p:cNvSpPr/>
            <p:nvPr/>
          </p:nvSpPr>
          <p:spPr>
            <a:xfrm>
              <a:off x="6892198" y="2190533"/>
              <a:ext cx="2950589" cy="81511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105F6E8-8CD2-4EBE-9A07-A3184CC22F4E}"/>
                </a:ext>
              </a:extLst>
            </p:cNvPr>
            <p:cNvSpPr/>
            <p:nvPr/>
          </p:nvSpPr>
          <p:spPr bwMode="auto">
            <a:xfrm>
              <a:off x="7141244"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11" name="Rectangle 110">
              <a:extLst>
                <a:ext uri="{FF2B5EF4-FFF2-40B4-BE49-F238E27FC236}">
                  <a16:creationId xmlns:a16="http://schemas.microsoft.com/office/drawing/2014/main" id="{832D64F4-0CEC-4257-8C11-FD561D4648A5}"/>
                </a:ext>
              </a:extLst>
            </p:cNvPr>
            <p:cNvSpPr/>
            <p:nvPr/>
          </p:nvSpPr>
          <p:spPr bwMode="auto">
            <a:xfrm>
              <a:off x="7646280" y="2450397"/>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12" name="Rectangle 111">
              <a:extLst>
                <a:ext uri="{FF2B5EF4-FFF2-40B4-BE49-F238E27FC236}">
                  <a16:creationId xmlns:a16="http://schemas.microsoft.com/office/drawing/2014/main" id="{7A5F0441-91AE-4D15-8829-D84A80973200}"/>
                </a:ext>
              </a:extLst>
            </p:cNvPr>
            <p:cNvSpPr/>
            <p:nvPr/>
          </p:nvSpPr>
          <p:spPr bwMode="auto">
            <a:xfrm>
              <a:off x="8778364" y="2459364"/>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13" name="Rectangle 112">
              <a:extLst>
                <a:ext uri="{FF2B5EF4-FFF2-40B4-BE49-F238E27FC236}">
                  <a16:creationId xmlns:a16="http://schemas.microsoft.com/office/drawing/2014/main" id="{AE704F2C-4EE1-4EE6-A1F3-987E441BCCFA}"/>
                </a:ext>
              </a:extLst>
            </p:cNvPr>
            <p:cNvSpPr/>
            <p:nvPr/>
          </p:nvSpPr>
          <p:spPr bwMode="auto">
            <a:xfrm>
              <a:off x="8195322"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14" name="Arc 113">
              <a:extLst>
                <a:ext uri="{FF2B5EF4-FFF2-40B4-BE49-F238E27FC236}">
                  <a16:creationId xmlns:a16="http://schemas.microsoft.com/office/drawing/2014/main" id="{4580031C-D285-4546-9949-86D4C754818F}"/>
                </a:ext>
              </a:extLst>
            </p:cNvPr>
            <p:cNvSpPr/>
            <p:nvPr/>
          </p:nvSpPr>
          <p:spPr>
            <a:xfrm rot="9002203" flipV="1">
              <a:off x="5711449" y="2579110"/>
              <a:ext cx="1231028" cy="385908"/>
            </a:xfrm>
            <a:prstGeom prst="arc">
              <a:avLst>
                <a:gd name="adj1" fmla="val 10998830"/>
                <a:gd name="adj2" fmla="val 21325551"/>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Rectangle 114">
              <a:extLst>
                <a:ext uri="{FF2B5EF4-FFF2-40B4-BE49-F238E27FC236}">
                  <a16:creationId xmlns:a16="http://schemas.microsoft.com/office/drawing/2014/main" id="{0CE54DD5-61C6-4001-A730-F47888946FF7}"/>
                </a:ext>
              </a:extLst>
            </p:cNvPr>
            <p:cNvSpPr/>
            <p:nvPr/>
          </p:nvSpPr>
          <p:spPr bwMode="auto">
            <a:xfrm>
              <a:off x="9361406" y="2450397"/>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16" name="Left Brace 115">
              <a:extLst>
                <a:ext uri="{FF2B5EF4-FFF2-40B4-BE49-F238E27FC236}">
                  <a16:creationId xmlns:a16="http://schemas.microsoft.com/office/drawing/2014/main" id="{A3B5F718-1643-407A-9582-798D8F2FA0DD}"/>
                </a:ext>
              </a:extLst>
            </p:cNvPr>
            <p:cNvSpPr/>
            <p:nvPr/>
          </p:nvSpPr>
          <p:spPr>
            <a:xfrm rot="16200000">
              <a:off x="7503876" y="2457134"/>
              <a:ext cx="155448" cy="914400"/>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Left Brace 116">
              <a:extLst>
                <a:ext uri="{FF2B5EF4-FFF2-40B4-BE49-F238E27FC236}">
                  <a16:creationId xmlns:a16="http://schemas.microsoft.com/office/drawing/2014/main" id="{F396209E-C135-47B2-B4FF-B799F3225315}"/>
                </a:ext>
              </a:extLst>
            </p:cNvPr>
            <p:cNvSpPr/>
            <p:nvPr/>
          </p:nvSpPr>
          <p:spPr>
            <a:xfrm rot="16200000">
              <a:off x="8835019" y="2217227"/>
              <a:ext cx="211549" cy="1405062"/>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4D8B5DFE-5173-4652-9292-6020C81E1AE6}"/>
                </a:ext>
              </a:extLst>
            </p:cNvPr>
            <p:cNvSpPr txBox="1"/>
            <p:nvPr/>
          </p:nvSpPr>
          <p:spPr>
            <a:xfrm>
              <a:off x="7161485" y="3114988"/>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Min capacity</a:t>
              </a:r>
              <a:endParaRPr lang="en-US" sz="1050">
                <a:latin typeface="Segoe UI Semibold"/>
              </a:endParaRPr>
            </a:p>
          </p:txBody>
        </p:sp>
        <p:sp>
          <p:nvSpPr>
            <p:cNvPr id="119" name="TextBox 118">
              <a:extLst>
                <a:ext uri="{FF2B5EF4-FFF2-40B4-BE49-F238E27FC236}">
                  <a16:creationId xmlns:a16="http://schemas.microsoft.com/office/drawing/2014/main" id="{010243F3-1BCF-45A7-A5DB-D6B14C6AB889}"/>
                </a:ext>
              </a:extLst>
            </p:cNvPr>
            <p:cNvSpPr txBox="1"/>
            <p:nvPr/>
          </p:nvSpPr>
          <p:spPr>
            <a:xfrm>
              <a:off x="8564634" y="3026797"/>
              <a:ext cx="825466"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Scale out at load</a:t>
              </a:r>
              <a:endParaRPr lang="en-US" sz="1050">
                <a:latin typeface="Segoe UI Semibold"/>
              </a:endParaRPr>
            </a:p>
          </p:txBody>
        </p:sp>
        <p:sp>
          <p:nvSpPr>
            <p:cNvPr id="120" name="TextBox 119">
              <a:extLst>
                <a:ext uri="{FF2B5EF4-FFF2-40B4-BE49-F238E27FC236}">
                  <a16:creationId xmlns:a16="http://schemas.microsoft.com/office/drawing/2014/main" id="{752AA8EA-2B12-41A7-BC5C-C876A7219D60}"/>
                </a:ext>
              </a:extLst>
            </p:cNvPr>
            <p:cNvSpPr txBox="1"/>
            <p:nvPr/>
          </p:nvSpPr>
          <p:spPr>
            <a:xfrm>
              <a:off x="5078983" y="2015813"/>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Static VIP</a:t>
              </a:r>
              <a:endParaRPr lang="en-US" sz="1050">
                <a:latin typeface="Segoe UI Semibold"/>
              </a:endParaRPr>
            </a:p>
          </p:txBody>
        </p:sp>
      </p:grpSp>
      <p:sp>
        <p:nvSpPr>
          <p:cNvPr id="171" name="TextBox 170">
            <a:extLst>
              <a:ext uri="{FF2B5EF4-FFF2-40B4-BE49-F238E27FC236}">
                <a16:creationId xmlns:a16="http://schemas.microsoft.com/office/drawing/2014/main" id="{F7A34D0A-5E70-A443-B00D-5390185F6FAB}"/>
              </a:ext>
            </a:extLst>
          </p:cNvPr>
          <p:cNvSpPr txBox="1"/>
          <p:nvPr/>
        </p:nvSpPr>
        <p:spPr>
          <a:xfrm rot="2761634">
            <a:off x="11002229" y="274231"/>
            <a:ext cx="1594261" cy="369332"/>
          </a:xfrm>
          <a:prstGeom prst="rect">
            <a:avLst/>
          </a:prstGeom>
          <a:solidFill>
            <a:srgbClr val="7030A0"/>
          </a:solidFill>
        </p:spPr>
        <p:txBody>
          <a:bodyPr wrap="square" rtlCol="0">
            <a:spAutoFit/>
          </a:bodyPr>
          <a:lstStyle/>
          <a:p>
            <a:pPr algn="ctr"/>
            <a:r>
              <a:rPr lang="en-US">
                <a:solidFill>
                  <a:schemeClr val="bg1"/>
                </a:solidFill>
              </a:rPr>
              <a:t>Preview</a:t>
            </a:r>
          </a:p>
        </p:txBody>
      </p:sp>
      <p:pic>
        <p:nvPicPr>
          <p:cNvPr id="172" name="Picture 171">
            <a:extLst>
              <a:ext uri="{FF2B5EF4-FFF2-40B4-BE49-F238E27FC236}">
                <a16:creationId xmlns:a16="http://schemas.microsoft.com/office/drawing/2014/main" id="{A802DA4B-5E97-294B-980A-0B3105082E0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5" name="Rectangle 4">
            <a:extLst>
              <a:ext uri="{FF2B5EF4-FFF2-40B4-BE49-F238E27FC236}">
                <a16:creationId xmlns:a16="http://schemas.microsoft.com/office/drawing/2014/main" id="{3FC3F825-C649-4E20-91EF-459A99E156A1}"/>
              </a:ext>
            </a:extLst>
          </p:cNvPr>
          <p:cNvSpPr/>
          <p:nvPr/>
        </p:nvSpPr>
        <p:spPr>
          <a:xfrm>
            <a:off x="81077" y="1067541"/>
            <a:ext cx="5139292" cy="584775"/>
          </a:xfrm>
          <a:prstGeom prst="rect">
            <a:avLst/>
          </a:prstGeom>
        </p:spPr>
        <p:txBody>
          <a:bodyPr wrap="none">
            <a:spAutoFit/>
          </a:bodyPr>
          <a:lstStyle/>
          <a:p>
            <a:r>
              <a:rPr lang="en-US" sz="3200" dirty="0">
                <a:solidFill>
                  <a:srgbClr val="F37521"/>
                </a:solidFill>
                <a:cs typeface="Segoe UI Semilight" panose="020B0402040204020203" pitchFamily="34" charset="0"/>
              </a:rPr>
              <a:t>Performance and scalability</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1051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66DA8C-4415-4D7C-8084-D2B4610E687B}"/>
              </a:ext>
            </a:extLst>
          </p:cNvPr>
          <p:cNvGrpSpPr/>
          <p:nvPr/>
        </p:nvGrpSpPr>
        <p:grpSpPr>
          <a:xfrm>
            <a:off x="5915915" y="0"/>
            <a:ext cx="5987742" cy="6857999"/>
            <a:chOff x="5915915" y="271215"/>
            <a:chExt cx="5987742" cy="6278953"/>
          </a:xfrm>
        </p:grpSpPr>
        <p:sp>
          <p:nvSpPr>
            <p:cNvPr id="201" name="Rectangle 200">
              <a:extLst>
                <a:ext uri="{FF2B5EF4-FFF2-40B4-BE49-F238E27FC236}">
                  <a16:creationId xmlns:a16="http://schemas.microsoft.com/office/drawing/2014/main" id="{B9528B3A-62F4-4E54-8AD2-A8C51CD1EAE9}"/>
                </a:ext>
              </a:extLst>
            </p:cNvPr>
            <p:cNvSpPr/>
            <p:nvPr/>
          </p:nvSpPr>
          <p:spPr bwMode="auto">
            <a:xfrm>
              <a:off x="5915915" y="271215"/>
              <a:ext cx="3798342" cy="365356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7" name="Rectangle 206">
              <a:extLst>
                <a:ext uri="{FF2B5EF4-FFF2-40B4-BE49-F238E27FC236}">
                  <a16:creationId xmlns:a16="http://schemas.microsoft.com/office/drawing/2014/main" id="{035D0550-8DB9-4899-926D-CC7F25E259FB}"/>
                </a:ext>
              </a:extLst>
            </p:cNvPr>
            <p:cNvSpPr/>
            <p:nvPr/>
          </p:nvSpPr>
          <p:spPr bwMode="auto">
            <a:xfrm>
              <a:off x="5918052" y="3985480"/>
              <a:ext cx="3796204" cy="256468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8" name="Rectangle 207">
              <a:extLst>
                <a:ext uri="{FF2B5EF4-FFF2-40B4-BE49-F238E27FC236}">
                  <a16:creationId xmlns:a16="http://schemas.microsoft.com/office/drawing/2014/main" id="{CF9260FB-84DC-47CF-9A8E-3F9C45CE06DF}"/>
                </a:ext>
              </a:extLst>
            </p:cNvPr>
            <p:cNvSpPr/>
            <p:nvPr/>
          </p:nvSpPr>
          <p:spPr bwMode="auto">
            <a:xfrm>
              <a:off x="9775994" y="271663"/>
              <a:ext cx="2127663"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97A9018-3FB6-4878-A956-270A4693B0AE}"/>
              </a:ext>
            </a:extLst>
          </p:cNvPr>
          <p:cNvSpPr/>
          <p:nvPr/>
        </p:nvSpPr>
        <p:spPr bwMode="auto">
          <a:xfrm>
            <a:off x="6227332" y="1229226"/>
            <a:ext cx="3152629" cy="232107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31" name="Rectangle 430">
            <a:extLst>
              <a:ext uri="{FF2B5EF4-FFF2-40B4-BE49-F238E27FC236}">
                <a16:creationId xmlns:a16="http://schemas.microsoft.com/office/drawing/2014/main" id="{8D887A34-3467-4F35-A4AA-6BC469D9B8E1}"/>
              </a:ext>
            </a:extLst>
          </p:cNvPr>
          <p:cNvSpPr/>
          <p:nvPr/>
        </p:nvSpPr>
        <p:spPr bwMode="auto">
          <a:xfrm>
            <a:off x="10274492" y="3088496"/>
            <a:ext cx="1139833" cy="2577483"/>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52282" y="1523391"/>
            <a:ext cx="5630460" cy="4822859"/>
          </a:xfrm>
        </p:spPr>
        <p:txBody>
          <a:bodyPr wrap="square">
            <a:spAutoFit/>
          </a:bodyPr>
          <a:lstStyle/>
          <a:p>
            <a:pPr marL="0" indent="0">
              <a:spcBef>
                <a:spcPts val="0"/>
              </a:spcBef>
              <a:buNone/>
            </a:pPr>
            <a:r>
              <a:rPr lang="en-US" sz="2400" b="1" dirty="0">
                <a:latin typeface="+mj-lt"/>
              </a:rPr>
              <a:t>Built-in high-availability and performance</a:t>
            </a:r>
          </a:p>
          <a:p>
            <a:pPr marL="190500" indent="-190500">
              <a:buFont typeface="Arial" panose="020B0604020202020204" pitchFamily="34" charset="0"/>
              <a:buChar char="•"/>
            </a:pPr>
            <a:r>
              <a:rPr lang="en-US" sz="1800" dirty="0">
                <a:latin typeface="+mn-lt"/>
              </a:rPr>
              <a:t>Inbound and Outbound</a:t>
            </a:r>
          </a:p>
          <a:p>
            <a:pPr marL="190500" indent="-190500">
              <a:buFont typeface="Arial" panose="020B0604020202020204" pitchFamily="34" charset="0"/>
              <a:buChar char="•"/>
            </a:pPr>
            <a:r>
              <a:rPr lang="en-US" sz="1800" dirty="0">
                <a:latin typeface="+mn-lt"/>
              </a:rPr>
              <a:t>Public and Internal load balancing</a:t>
            </a:r>
          </a:p>
          <a:p>
            <a:pPr marL="190500" indent="-190500">
              <a:buFont typeface="Arial" panose="020B0604020202020204" pitchFamily="34" charset="0"/>
              <a:buChar char="•"/>
            </a:pPr>
            <a:r>
              <a:rPr lang="en-US" sz="1800" dirty="0">
                <a:latin typeface="+mn-lt"/>
              </a:rPr>
              <a:t>Availability Zones</a:t>
            </a:r>
          </a:p>
          <a:p>
            <a:pPr marL="0" indent="0">
              <a:buNone/>
            </a:pPr>
            <a:endParaRPr lang="en-US" sz="1800" dirty="0">
              <a:latin typeface="+mn-lt"/>
            </a:endParaRPr>
          </a:p>
          <a:p>
            <a:pPr marL="0" indent="0">
              <a:spcBef>
                <a:spcPts val="0"/>
              </a:spcBef>
              <a:buNone/>
            </a:pPr>
            <a:r>
              <a:rPr lang="en-US" sz="2400" b="1" dirty="0">
                <a:latin typeface="+mj-lt"/>
              </a:rPr>
              <a:t>Flexible for all TCP or UDP applications</a:t>
            </a:r>
          </a:p>
          <a:p>
            <a:pPr marL="190500" indent="-190500">
              <a:buFont typeface="Arial" panose="020B0604020202020204" pitchFamily="34" charset="0"/>
              <a:buChar char="•"/>
            </a:pPr>
            <a:r>
              <a:rPr lang="en-US" sz="1800" dirty="0">
                <a:latin typeface="+mn-lt"/>
              </a:rPr>
              <a:t>Any VM in a </a:t>
            </a:r>
            <a:r>
              <a:rPr lang="en-US" sz="1800" dirty="0" err="1">
                <a:latin typeface="+mn-lt"/>
              </a:rPr>
              <a:t>VNet</a:t>
            </a:r>
            <a:endParaRPr lang="en-US" sz="1800" dirty="0">
              <a:latin typeface="+mn-lt"/>
            </a:endParaRPr>
          </a:p>
          <a:p>
            <a:pPr marL="190500" indent="-190500">
              <a:buFont typeface="Arial" panose="020B0604020202020204" pitchFamily="34" charset="0"/>
              <a:buChar char="•"/>
            </a:pPr>
            <a:r>
              <a:rPr lang="en-US" sz="1800" dirty="0">
                <a:latin typeface="+mn-lt"/>
              </a:rPr>
              <a:t>HA Ports for n-active resiliency</a:t>
            </a:r>
          </a:p>
          <a:p>
            <a:pPr marL="190500" indent="-190500">
              <a:buFont typeface="Arial" panose="020B0604020202020204" pitchFamily="34" charset="0"/>
              <a:buChar char="•"/>
            </a:pPr>
            <a:r>
              <a:rPr lang="en-US" sz="1800" dirty="0">
                <a:latin typeface="+mn-lt"/>
              </a:rPr>
              <a:t>Health probe for TCP, HTTP, and HTTPS</a:t>
            </a:r>
          </a:p>
          <a:p>
            <a:pPr marL="0" indent="0">
              <a:spcBef>
                <a:spcPts val="0"/>
              </a:spcBef>
              <a:spcAft>
                <a:spcPts val="600"/>
              </a:spcAft>
              <a:buNone/>
            </a:pPr>
            <a:endParaRPr lang="en-US" sz="1800" dirty="0">
              <a:latin typeface="+mn-lt"/>
            </a:endParaRPr>
          </a:p>
          <a:p>
            <a:pPr marL="0" indent="0">
              <a:spcBef>
                <a:spcPts val="0"/>
              </a:spcBef>
              <a:buNone/>
            </a:pPr>
            <a:r>
              <a:rPr lang="en-US" sz="2400" b="1" dirty="0">
                <a:latin typeface="+mj-lt"/>
              </a:rPr>
              <a:t>Metrics in Azure Monitor</a:t>
            </a:r>
          </a:p>
          <a:p>
            <a:pPr marL="190500" indent="-190500">
              <a:buFont typeface="Arial" panose="020B0604020202020204" pitchFamily="34" charset="0"/>
              <a:buChar char="•"/>
            </a:pPr>
            <a:r>
              <a:rPr lang="en-US" sz="1800" dirty="0">
                <a:latin typeface="+mn-lt"/>
              </a:rPr>
              <a:t>Multi-dimensional</a:t>
            </a:r>
          </a:p>
          <a:p>
            <a:pPr marL="190500" indent="-190500">
              <a:buFont typeface="Arial" panose="020B0604020202020204" pitchFamily="34" charset="0"/>
              <a:buChar char="•"/>
            </a:pPr>
            <a:r>
              <a:rPr lang="en-US" sz="1800" dirty="0">
                <a:latin typeface="+mn-lt"/>
              </a:rPr>
              <a:t>3</a:t>
            </a:r>
            <a:r>
              <a:rPr lang="en-US" sz="1800" baseline="30000" dirty="0">
                <a:latin typeface="+mn-lt"/>
              </a:rPr>
              <a:t>rd</a:t>
            </a:r>
            <a:r>
              <a:rPr lang="en-US" sz="1800" dirty="0">
                <a:latin typeface="+mn-lt"/>
              </a:rPr>
              <a:t> party integration</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10857629" y="2189435"/>
            <a:ext cx="0" cy="45720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DD1CF1D-193D-424E-AC18-D5197971447A}"/>
              </a:ext>
            </a:extLst>
          </p:cNvPr>
          <p:cNvGrpSpPr/>
          <p:nvPr/>
        </p:nvGrpSpPr>
        <p:grpSpPr>
          <a:xfrm>
            <a:off x="10547184" y="1427026"/>
            <a:ext cx="609600" cy="609598"/>
            <a:chOff x="7831561" y="1205771"/>
            <a:chExt cx="609600" cy="609598"/>
          </a:xfrm>
        </p:grpSpPr>
        <p:sp>
          <p:nvSpPr>
            <p:cNvPr id="62" name="Oval 61">
              <a:extLst>
                <a:ext uri="{FF2B5EF4-FFF2-40B4-BE49-F238E27FC236}">
                  <a16:creationId xmlns:a16="http://schemas.microsoft.com/office/drawing/2014/main" id="{CF5ABB38-465F-4503-A09F-DBC81DEF84E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A050516-2747-4168-B97A-ECD64674D1AB}"/>
                </a:ext>
              </a:extLst>
            </p:cNvPr>
            <p:cNvGrpSpPr/>
            <p:nvPr/>
          </p:nvGrpSpPr>
          <p:grpSpPr>
            <a:xfrm>
              <a:off x="7962255" y="1340123"/>
              <a:ext cx="348212" cy="337894"/>
              <a:chOff x="11105601" y="3231122"/>
              <a:chExt cx="348212" cy="337894"/>
            </a:xfrm>
          </p:grpSpPr>
          <p:sp>
            <p:nvSpPr>
              <p:cNvPr id="64" name="globe_2">
                <a:extLst>
                  <a:ext uri="{FF2B5EF4-FFF2-40B4-BE49-F238E27FC236}">
                    <a16:creationId xmlns:a16="http://schemas.microsoft.com/office/drawing/2014/main" id="{5725DF33-3DC6-439D-AC97-43DA6B43764C}"/>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8E652506-8BA5-49A8-9C25-D287AA6B97F3}"/>
                  </a:ext>
                </a:extLst>
              </p:cNvPr>
              <p:cNvCxnSpPr>
                <a:stCxn id="64" idx="1"/>
                <a:endCxn id="6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F3BE129D-BBED-420B-B0DB-558CD56C4E27}"/>
              </a:ext>
            </a:extLst>
          </p:cNvPr>
          <p:cNvGrpSpPr/>
          <p:nvPr/>
        </p:nvGrpSpPr>
        <p:grpSpPr>
          <a:xfrm>
            <a:off x="10533265" y="2775991"/>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endParaRPr lang="en-US" u="sng"/>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endParaRPr lang="en-US" u="sng"/>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endParaRPr lang="en-US" u="sng"/>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10349418" y="3929625"/>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10908321" y="3929625"/>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10093561" y="3638414"/>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50" b="0" i="0" u="sng"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a:t>
            </a:r>
          </a:p>
        </p:txBody>
      </p:sp>
      <p:sp>
        <p:nvSpPr>
          <p:cNvPr id="6" name="Oval 5">
            <a:extLst>
              <a:ext uri="{FF2B5EF4-FFF2-40B4-BE49-F238E27FC236}">
                <a16:creationId xmlns:a16="http://schemas.microsoft.com/office/drawing/2014/main" id="{BC0A4215-A885-45A3-A89D-B4B69012E183}"/>
              </a:ext>
            </a:extLst>
          </p:cNvPr>
          <p:cNvSpPr/>
          <p:nvPr/>
        </p:nvSpPr>
        <p:spPr bwMode="auto">
          <a:xfrm>
            <a:off x="104595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106056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104595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106056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104595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106056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110201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111662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110201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111662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110201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111662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u="sng">
              <a:gradFill>
                <a:gsLst>
                  <a:gs pos="40075">
                    <a:srgbClr val="FFFFFF"/>
                  </a:gs>
                  <a:gs pos="30000">
                    <a:srgbClr val="FFFFFF"/>
                  </a:gs>
                </a:gsLst>
                <a:lin ang="5400000" scaled="0"/>
              </a:gradFill>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10316509" y="506111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SNAT ports</a:t>
            </a:r>
          </a:p>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per VM</a:t>
            </a:r>
          </a:p>
        </p:txBody>
      </p:sp>
      <p:sp>
        <p:nvSpPr>
          <p:cNvPr id="161" name="Rectangle 160">
            <a:extLst>
              <a:ext uri="{FF2B5EF4-FFF2-40B4-BE49-F238E27FC236}">
                <a16:creationId xmlns:a16="http://schemas.microsoft.com/office/drawing/2014/main" id="{56D1FB89-B98F-4789-8941-D16A235E8BC9}"/>
              </a:ext>
            </a:extLst>
          </p:cNvPr>
          <p:cNvSpPr/>
          <p:nvPr/>
        </p:nvSpPr>
        <p:spPr>
          <a:xfrm>
            <a:off x="922287" y="831825"/>
            <a:ext cx="5215632" cy="46166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b="1" dirty="0">
                <a:solidFill>
                  <a:srgbClr val="F37521"/>
                </a:solidFill>
                <a:latin typeface="Segoe UI Semibold"/>
              </a:rPr>
              <a:t>Cloud native network load balancer</a:t>
            </a:r>
            <a:endParaRPr kumimoji="0" lang="en-US" sz="2400" b="1" i="0" u="none" strike="noStrike" kern="1200" cap="none" spc="0" normalizeH="0" baseline="0" noProof="0" dirty="0">
              <a:ln>
                <a:noFill/>
              </a:ln>
              <a:solidFill>
                <a:srgbClr val="F37521"/>
              </a:solidFill>
              <a:effectLst/>
              <a:uLnTx/>
              <a:uFillTx/>
              <a:latin typeface="Segoe UI Semibold"/>
            </a:endParaRP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66040" y="190079"/>
            <a:ext cx="4341558" cy="553998"/>
          </a:xfrm>
        </p:spPr>
        <p:txBody>
          <a:bodyPr/>
          <a:lstStyle/>
          <a:p>
            <a:r>
              <a:rPr lang="en-US"/>
              <a:t>Azure Load Balancer</a:t>
            </a: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10351497" y="3558818"/>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a:extLst>
              <a:ext uri="{FF2B5EF4-FFF2-40B4-BE49-F238E27FC236}">
                <a16:creationId xmlns:a16="http://schemas.microsoft.com/office/drawing/2014/main" id="{2DF33ADE-21C5-442D-8D03-144161B47A24}"/>
              </a:ext>
            </a:extLst>
          </p:cNvPr>
          <p:cNvCxnSpPr>
            <a:cxnSpLocks/>
          </p:cNvCxnSpPr>
          <p:nvPr/>
        </p:nvCxnSpPr>
        <p:spPr>
          <a:xfrm flipV="1">
            <a:off x="8072465" y="556153"/>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20131379-7B47-423B-8DB1-AB404C067164}"/>
              </a:ext>
            </a:extLst>
          </p:cNvPr>
          <p:cNvGrpSpPr/>
          <p:nvPr/>
        </p:nvGrpSpPr>
        <p:grpSpPr>
          <a:xfrm>
            <a:off x="7752425" y="897480"/>
            <a:ext cx="640080" cy="640080"/>
            <a:chOff x="8511020" y="2341602"/>
            <a:chExt cx="640080" cy="640080"/>
          </a:xfrm>
        </p:grpSpPr>
        <p:sp>
          <p:nvSpPr>
            <p:cNvPr id="227" name="Rectangle 226">
              <a:extLst>
                <a:ext uri="{FF2B5EF4-FFF2-40B4-BE49-F238E27FC236}">
                  <a16:creationId xmlns:a16="http://schemas.microsoft.com/office/drawing/2014/main" id="{A75EAE74-230F-48D0-9893-5E858B74799E}"/>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30" name="Graphic 4">
              <a:extLst>
                <a:ext uri="{FF2B5EF4-FFF2-40B4-BE49-F238E27FC236}">
                  <a16:creationId xmlns:a16="http://schemas.microsoft.com/office/drawing/2014/main" id="{986CE9DB-B35A-4F57-98DD-A877750F181E}"/>
                </a:ext>
              </a:extLst>
            </p:cNvPr>
            <p:cNvGrpSpPr/>
            <p:nvPr/>
          </p:nvGrpSpPr>
          <p:grpSpPr>
            <a:xfrm>
              <a:off x="8511020" y="2341602"/>
              <a:ext cx="640080" cy="640080"/>
              <a:chOff x="566898" y="438865"/>
              <a:chExt cx="793823" cy="793822"/>
            </a:xfrm>
            <a:effectLst/>
          </p:grpSpPr>
          <p:sp>
            <p:nvSpPr>
              <p:cNvPr id="233" name="Freeform: Shape 232">
                <a:extLst>
                  <a:ext uri="{FF2B5EF4-FFF2-40B4-BE49-F238E27FC236}">
                    <a16:creationId xmlns:a16="http://schemas.microsoft.com/office/drawing/2014/main" id="{51266A2F-0920-481A-A141-ED23B438368B}"/>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B8218E0D-F8A7-4B92-A392-9C7EC590B5E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4993297-F1B2-4FB9-82EE-BCFF52FE9B6F}"/>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endParaRPr lang="en-US"/>
              </a:p>
            </p:txBody>
          </p:sp>
        </p:grpSp>
      </p:grpSp>
      <p:cxnSp>
        <p:nvCxnSpPr>
          <p:cNvPr id="9" name="Straight Connector 8">
            <a:extLst>
              <a:ext uri="{FF2B5EF4-FFF2-40B4-BE49-F238E27FC236}">
                <a16:creationId xmlns:a16="http://schemas.microsoft.com/office/drawing/2014/main" id="{75DAB294-B4A8-4B8A-8258-91B96A85C6E9}"/>
              </a:ext>
            </a:extLst>
          </p:cNvPr>
          <p:cNvCxnSpPr/>
          <p:nvPr/>
        </p:nvCxnSpPr>
        <p:spPr>
          <a:xfrm>
            <a:off x="8064800" y="2339571"/>
            <a:ext cx="0" cy="1097280"/>
          </a:xfrm>
          <a:prstGeom prst="line">
            <a:avLst/>
          </a:prstGeom>
          <a:ln w="19050">
            <a:solidFill>
              <a:schemeClr val="accent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64A65B1-C9C0-4806-9D96-C2B729419E51}"/>
              </a:ext>
            </a:extLst>
          </p:cNvPr>
          <p:cNvGrpSpPr/>
          <p:nvPr/>
        </p:nvGrpSpPr>
        <p:grpSpPr>
          <a:xfrm>
            <a:off x="6924692" y="2257465"/>
            <a:ext cx="1040828" cy="1194933"/>
            <a:chOff x="6300878" y="4283152"/>
            <a:chExt cx="1040828" cy="1194933"/>
          </a:xfrm>
        </p:grpSpPr>
        <p:sp>
          <p:nvSpPr>
            <p:cNvPr id="262" name="TextBox 261">
              <a:extLst>
                <a:ext uri="{FF2B5EF4-FFF2-40B4-BE49-F238E27FC236}">
                  <a16:creationId xmlns:a16="http://schemas.microsoft.com/office/drawing/2014/main" id="{8266B721-AF44-428B-A042-453ECB0A3E0E}"/>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endParaRPr lang="en-US" sz="1050">
                <a:latin typeface="Segoe UI Semibold"/>
              </a:endParaRPr>
            </a:p>
          </p:txBody>
        </p:sp>
        <p:grpSp>
          <p:nvGrpSpPr>
            <p:cNvPr id="10" name="Group 9">
              <a:extLst>
                <a:ext uri="{FF2B5EF4-FFF2-40B4-BE49-F238E27FC236}">
                  <a16:creationId xmlns:a16="http://schemas.microsoft.com/office/drawing/2014/main" id="{35CCC67B-99EE-4397-AC80-8B9CBB5F3999}"/>
                </a:ext>
              </a:extLst>
            </p:cNvPr>
            <p:cNvGrpSpPr/>
            <p:nvPr/>
          </p:nvGrpSpPr>
          <p:grpSpPr>
            <a:xfrm>
              <a:off x="6345382" y="4505436"/>
              <a:ext cx="951820" cy="778081"/>
              <a:chOff x="6345382" y="4505436"/>
              <a:chExt cx="951820" cy="778081"/>
            </a:xfrm>
          </p:grpSpPr>
          <p:grpSp>
            <p:nvGrpSpPr>
              <p:cNvPr id="246" name="Group 25">
                <a:extLst>
                  <a:ext uri="{FF2B5EF4-FFF2-40B4-BE49-F238E27FC236}">
                    <a16:creationId xmlns:a16="http://schemas.microsoft.com/office/drawing/2014/main" id="{5CCFB0C2-5632-44D6-AA13-83C69E425749}"/>
                  </a:ext>
                </a:extLst>
              </p:cNvPr>
              <p:cNvGrpSpPr>
                <a:grpSpLocks noChangeAspect="1"/>
              </p:cNvGrpSpPr>
              <p:nvPr/>
            </p:nvGrpSpPr>
            <p:grpSpPr bwMode="auto">
              <a:xfrm>
                <a:off x="6412907" y="4576037"/>
                <a:ext cx="457022" cy="354303"/>
                <a:chOff x="3689" y="2040"/>
                <a:chExt cx="307" cy="238"/>
              </a:xfrm>
            </p:grpSpPr>
            <p:sp>
              <p:nvSpPr>
                <p:cNvPr id="247" name="Freeform 26">
                  <a:extLst>
                    <a:ext uri="{FF2B5EF4-FFF2-40B4-BE49-F238E27FC236}">
                      <a16:creationId xmlns:a16="http://schemas.microsoft.com/office/drawing/2014/main" id="{CCD8F368-3742-474B-9209-B93BA798390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27">
                  <a:extLst>
                    <a:ext uri="{FF2B5EF4-FFF2-40B4-BE49-F238E27FC236}">
                      <a16:creationId xmlns:a16="http://schemas.microsoft.com/office/drawing/2014/main" id="{D31B6E4B-D699-48B0-B79F-6E5D44294E4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28">
                  <a:extLst>
                    <a:ext uri="{FF2B5EF4-FFF2-40B4-BE49-F238E27FC236}">
                      <a16:creationId xmlns:a16="http://schemas.microsoft.com/office/drawing/2014/main" id="{0F30FBDA-D324-49BA-96D6-EA3B5FFDC6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D91E092F-35A1-4B1A-8BCA-F9898516EA1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34960D41-E35F-4118-9708-E13D636B23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5F22BCA-5A53-4D05-9A21-3806697CEC2C}"/>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63" name="Group 25">
                <a:extLst>
                  <a:ext uri="{FF2B5EF4-FFF2-40B4-BE49-F238E27FC236}">
                    <a16:creationId xmlns:a16="http://schemas.microsoft.com/office/drawing/2014/main" id="{9DB16662-5110-4AD2-9495-3DA889F2C590}"/>
                  </a:ext>
                </a:extLst>
              </p:cNvPr>
              <p:cNvGrpSpPr>
                <a:grpSpLocks noChangeAspect="1"/>
              </p:cNvGrpSpPr>
              <p:nvPr/>
            </p:nvGrpSpPr>
            <p:grpSpPr bwMode="auto">
              <a:xfrm>
                <a:off x="6503867" y="4650227"/>
                <a:ext cx="457022" cy="354303"/>
                <a:chOff x="3689" y="2040"/>
                <a:chExt cx="307" cy="238"/>
              </a:xfrm>
              <a:solidFill>
                <a:schemeClr val="bg1"/>
              </a:solidFill>
            </p:grpSpPr>
            <p:sp>
              <p:nvSpPr>
                <p:cNvPr id="264" name="Freeform 26">
                  <a:extLst>
                    <a:ext uri="{FF2B5EF4-FFF2-40B4-BE49-F238E27FC236}">
                      <a16:creationId xmlns:a16="http://schemas.microsoft.com/office/drawing/2014/main" id="{D959E01C-C207-4C3D-85D0-3BFD7446026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7">
                  <a:extLst>
                    <a:ext uri="{FF2B5EF4-FFF2-40B4-BE49-F238E27FC236}">
                      <a16:creationId xmlns:a16="http://schemas.microsoft.com/office/drawing/2014/main" id="{5C6ABFC4-2A8B-419B-8078-C3CBC18C428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28">
                  <a:extLst>
                    <a:ext uri="{FF2B5EF4-FFF2-40B4-BE49-F238E27FC236}">
                      <a16:creationId xmlns:a16="http://schemas.microsoft.com/office/drawing/2014/main" id="{531DCBCB-9F74-492B-B891-AECFFFE553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29">
                  <a:extLst>
                    <a:ext uri="{FF2B5EF4-FFF2-40B4-BE49-F238E27FC236}">
                      <a16:creationId xmlns:a16="http://schemas.microsoft.com/office/drawing/2014/main" id="{56B52659-B146-42AC-87CB-D3C414E5ABC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30">
                  <a:extLst>
                    <a:ext uri="{FF2B5EF4-FFF2-40B4-BE49-F238E27FC236}">
                      <a16:creationId xmlns:a16="http://schemas.microsoft.com/office/drawing/2014/main" id="{716BB968-DB76-449A-B144-2AD3001EB71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5">
                <a:extLst>
                  <a:ext uri="{FF2B5EF4-FFF2-40B4-BE49-F238E27FC236}">
                    <a16:creationId xmlns:a16="http://schemas.microsoft.com/office/drawing/2014/main" id="{B50FB977-1FBC-4439-9441-FA398F4A7E26}"/>
                  </a:ext>
                </a:extLst>
              </p:cNvPr>
              <p:cNvGrpSpPr>
                <a:grpSpLocks noChangeAspect="1"/>
              </p:cNvGrpSpPr>
              <p:nvPr/>
            </p:nvGrpSpPr>
            <p:grpSpPr bwMode="auto">
              <a:xfrm>
                <a:off x="6594827" y="4724417"/>
                <a:ext cx="457022" cy="354303"/>
                <a:chOff x="3689" y="2040"/>
                <a:chExt cx="307" cy="238"/>
              </a:xfrm>
              <a:solidFill>
                <a:schemeClr val="bg1"/>
              </a:solidFill>
            </p:grpSpPr>
            <p:sp>
              <p:nvSpPr>
                <p:cNvPr id="270" name="Freeform 26">
                  <a:extLst>
                    <a:ext uri="{FF2B5EF4-FFF2-40B4-BE49-F238E27FC236}">
                      <a16:creationId xmlns:a16="http://schemas.microsoft.com/office/drawing/2014/main" id="{3A4C492C-DB0E-46A4-9DC3-D4E79DB990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Freeform 27">
                  <a:extLst>
                    <a:ext uri="{FF2B5EF4-FFF2-40B4-BE49-F238E27FC236}">
                      <a16:creationId xmlns:a16="http://schemas.microsoft.com/office/drawing/2014/main" id="{0B8D9A75-EFCA-4883-A50B-E54C6D6CF4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8">
                  <a:extLst>
                    <a:ext uri="{FF2B5EF4-FFF2-40B4-BE49-F238E27FC236}">
                      <a16:creationId xmlns:a16="http://schemas.microsoft.com/office/drawing/2014/main" id="{992AF32F-7D9B-436B-857B-963D9EFA04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3" name="Line 29">
                  <a:extLst>
                    <a:ext uri="{FF2B5EF4-FFF2-40B4-BE49-F238E27FC236}">
                      <a16:creationId xmlns:a16="http://schemas.microsoft.com/office/drawing/2014/main" id="{041C4785-F53A-4977-AC14-DB33986282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30">
                  <a:extLst>
                    <a:ext uri="{FF2B5EF4-FFF2-40B4-BE49-F238E27FC236}">
                      <a16:creationId xmlns:a16="http://schemas.microsoft.com/office/drawing/2014/main" id="{91FF2104-7283-4CD2-9983-FFB51D2F656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5">
                <a:extLst>
                  <a:ext uri="{FF2B5EF4-FFF2-40B4-BE49-F238E27FC236}">
                    <a16:creationId xmlns:a16="http://schemas.microsoft.com/office/drawing/2014/main" id="{C7162BF0-6325-4B78-BC94-6F95076A2FB0}"/>
                  </a:ext>
                </a:extLst>
              </p:cNvPr>
              <p:cNvGrpSpPr>
                <a:grpSpLocks noChangeAspect="1"/>
              </p:cNvGrpSpPr>
              <p:nvPr/>
            </p:nvGrpSpPr>
            <p:grpSpPr bwMode="auto">
              <a:xfrm>
                <a:off x="6685787" y="4798607"/>
                <a:ext cx="457022" cy="354303"/>
                <a:chOff x="3689" y="2040"/>
                <a:chExt cx="307" cy="238"/>
              </a:xfrm>
              <a:solidFill>
                <a:schemeClr val="bg1"/>
              </a:solidFill>
            </p:grpSpPr>
            <p:sp>
              <p:nvSpPr>
                <p:cNvPr id="276" name="Freeform 26">
                  <a:extLst>
                    <a:ext uri="{FF2B5EF4-FFF2-40B4-BE49-F238E27FC236}">
                      <a16:creationId xmlns:a16="http://schemas.microsoft.com/office/drawing/2014/main" id="{07B7422C-0C3A-41F6-9D92-5D79927EAFE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7CB8B5B4-E542-43E1-BA8D-CC3192AC54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E44D0F4A-32B3-47AB-9E09-E06C623E5CB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091D078A-023A-46C8-9393-CBB53146BD3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4628651D-797D-4801-8F01-AC285C84E9F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5">
                <a:extLst>
                  <a:ext uri="{FF2B5EF4-FFF2-40B4-BE49-F238E27FC236}">
                    <a16:creationId xmlns:a16="http://schemas.microsoft.com/office/drawing/2014/main" id="{13D3F584-E08B-49E5-8506-48D7061DE4B7}"/>
                  </a:ext>
                </a:extLst>
              </p:cNvPr>
              <p:cNvGrpSpPr>
                <a:grpSpLocks noChangeAspect="1"/>
              </p:cNvGrpSpPr>
              <p:nvPr/>
            </p:nvGrpSpPr>
            <p:grpSpPr bwMode="auto">
              <a:xfrm>
                <a:off x="6776748" y="4872798"/>
                <a:ext cx="457022" cy="354303"/>
                <a:chOff x="3689" y="2040"/>
                <a:chExt cx="307" cy="238"/>
              </a:xfrm>
              <a:solidFill>
                <a:schemeClr val="bg1"/>
              </a:solidFill>
            </p:grpSpPr>
            <p:sp>
              <p:nvSpPr>
                <p:cNvPr id="282" name="Freeform 26">
                  <a:extLst>
                    <a:ext uri="{FF2B5EF4-FFF2-40B4-BE49-F238E27FC236}">
                      <a16:creationId xmlns:a16="http://schemas.microsoft.com/office/drawing/2014/main" id="{3974E8DF-1EEB-4F9D-8D9B-F8468B759B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6225FB7A-25B9-49E4-85D8-D7DDD5E9FFB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DFDB5609-6098-4712-8CA8-86983C1495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29">
                  <a:extLst>
                    <a:ext uri="{FF2B5EF4-FFF2-40B4-BE49-F238E27FC236}">
                      <a16:creationId xmlns:a16="http://schemas.microsoft.com/office/drawing/2014/main" id="{D998A654-35AA-442B-B585-36E7995523B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93559744-763C-4092-A681-F2C4527E188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19" name="TextBox 318">
              <a:extLst>
                <a:ext uri="{FF2B5EF4-FFF2-40B4-BE49-F238E27FC236}">
                  <a16:creationId xmlns:a16="http://schemas.microsoft.com/office/drawing/2014/main" id="{205867D7-C8E3-4143-A41D-F039EC7B31FB}"/>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endParaRPr lang="en-US" sz="1050">
                <a:latin typeface="Segoe UI Semibold"/>
              </a:endParaRPr>
            </a:p>
          </p:txBody>
        </p:sp>
      </p:grpSp>
      <p:grpSp>
        <p:nvGrpSpPr>
          <p:cNvPr id="322" name="Group 321">
            <a:extLst>
              <a:ext uri="{FF2B5EF4-FFF2-40B4-BE49-F238E27FC236}">
                <a16:creationId xmlns:a16="http://schemas.microsoft.com/office/drawing/2014/main" id="{896E347F-3682-42E5-B471-73C7DAFCF364}"/>
              </a:ext>
            </a:extLst>
          </p:cNvPr>
          <p:cNvGrpSpPr/>
          <p:nvPr/>
        </p:nvGrpSpPr>
        <p:grpSpPr>
          <a:xfrm>
            <a:off x="8163139" y="2257465"/>
            <a:ext cx="1040828" cy="1194933"/>
            <a:chOff x="6300878" y="4283152"/>
            <a:chExt cx="1040828" cy="1194933"/>
          </a:xfrm>
        </p:grpSpPr>
        <p:sp>
          <p:nvSpPr>
            <p:cNvPr id="323" name="TextBox 322">
              <a:extLst>
                <a:ext uri="{FF2B5EF4-FFF2-40B4-BE49-F238E27FC236}">
                  <a16:creationId xmlns:a16="http://schemas.microsoft.com/office/drawing/2014/main" id="{F4034456-49E0-4A02-9680-3DDFFF282F72}"/>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endParaRPr lang="en-US" sz="1050">
                <a:latin typeface="Segoe UI Semibold"/>
              </a:endParaRPr>
            </a:p>
          </p:txBody>
        </p:sp>
        <p:grpSp>
          <p:nvGrpSpPr>
            <p:cNvPr id="324" name="Group 323">
              <a:extLst>
                <a:ext uri="{FF2B5EF4-FFF2-40B4-BE49-F238E27FC236}">
                  <a16:creationId xmlns:a16="http://schemas.microsoft.com/office/drawing/2014/main" id="{8B3DA9B2-D879-4472-80E5-73A4B007AB3F}"/>
                </a:ext>
              </a:extLst>
            </p:cNvPr>
            <p:cNvGrpSpPr/>
            <p:nvPr/>
          </p:nvGrpSpPr>
          <p:grpSpPr>
            <a:xfrm>
              <a:off x="6345382" y="4505436"/>
              <a:ext cx="951820" cy="778081"/>
              <a:chOff x="6345382" y="4505436"/>
              <a:chExt cx="951820" cy="778081"/>
            </a:xfrm>
          </p:grpSpPr>
          <p:grpSp>
            <p:nvGrpSpPr>
              <p:cNvPr id="326" name="Group 25">
                <a:extLst>
                  <a:ext uri="{FF2B5EF4-FFF2-40B4-BE49-F238E27FC236}">
                    <a16:creationId xmlns:a16="http://schemas.microsoft.com/office/drawing/2014/main" id="{B3352BCD-3A81-496E-8542-E23A330FE851}"/>
                  </a:ext>
                </a:extLst>
              </p:cNvPr>
              <p:cNvGrpSpPr>
                <a:grpSpLocks noChangeAspect="1"/>
              </p:cNvGrpSpPr>
              <p:nvPr/>
            </p:nvGrpSpPr>
            <p:grpSpPr bwMode="auto">
              <a:xfrm>
                <a:off x="6412907" y="4576037"/>
                <a:ext cx="457022" cy="354303"/>
                <a:chOff x="3689" y="2040"/>
                <a:chExt cx="307" cy="238"/>
              </a:xfrm>
            </p:grpSpPr>
            <p:sp>
              <p:nvSpPr>
                <p:cNvPr id="352" name="Freeform 26">
                  <a:extLst>
                    <a:ext uri="{FF2B5EF4-FFF2-40B4-BE49-F238E27FC236}">
                      <a16:creationId xmlns:a16="http://schemas.microsoft.com/office/drawing/2014/main" id="{EB07ED1B-1A8E-4020-B2CE-CFBA33F678A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3" name="Freeform 27">
                  <a:extLst>
                    <a:ext uri="{FF2B5EF4-FFF2-40B4-BE49-F238E27FC236}">
                      <a16:creationId xmlns:a16="http://schemas.microsoft.com/office/drawing/2014/main" id="{8F8F6AFE-B7E3-4D5E-B467-884AAF207B1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28">
                  <a:extLst>
                    <a:ext uri="{FF2B5EF4-FFF2-40B4-BE49-F238E27FC236}">
                      <a16:creationId xmlns:a16="http://schemas.microsoft.com/office/drawing/2014/main" id="{150B063C-B0DF-417E-BF05-7D03CB3E88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Line 29">
                  <a:extLst>
                    <a:ext uri="{FF2B5EF4-FFF2-40B4-BE49-F238E27FC236}">
                      <a16:creationId xmlns:a16="http://schemas.microsoft.com/office/drawing/2014/main" id="{472A8A0A-8250-4F9C-8668-FB9842201D9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6" name="Freeform 30">
                  <a:extLst>
                    <a:ext uri="{FF2B5EF4-FFF2-40B4-BE49-F238E27FC236}">
                      <a16:creationId xmlns:a16="http://schemas.microsoft.com/office/drawing/2014/main" id="{D436EA94-AE71-47B8-945B-80432064B3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61DB5047-3500-432D-A6F2-43F8D8FBBB71}"/>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28" name="Group 25">
                <a:extLst>
                  <a:ext uri="{FF2B5EF4-FFF2-40B4-BE49-F238E27FC236}">
                    <a16:creationId xmlns:a16="http://schemas.microsoft.com/office/drawing/2014/main" id="{11361837-209E-4D22-AA7F-AE47DBAB027E}"/>
                  </a:ext>
                </a:extLst>
              </p:cNvPr>
              <p:cNvGrpSpPr>
                <a:grpSpLocks noChangeAspect="1"/>
              </p:cNvGrpSpPr>
              <p:nvPr/>
            </p:nvGrpSpPr>
            <p:grpSpPr bwMode="auto">
              <a:xfrm>
                <a:off x="6503867" y="4650227"/>
                <a:ext cx="457022" cy="354303"/>
                <a:chOff x="3689" y="2040"/>
                <a:chExt cx="307" cy="238"/>
              </a:xfrm>
              <a:solidFill>
                <a:schemeClr val="bg1"/>
              </a:solidFill>
            </p:grpSpPr>
            <p:sp>
              <p:nvSpPr>
                <p:cNvPr id="347" name="Freeform 26">
                  <a:extLst>
                    <a:ext uri="{FF2B5EF4-FFF2-40B4-BE49-F238E27FC236}">
                      <a16:creationId xmlns:a16="http://schemas.microsoft.com/office/drawing/2014/main" id="{D24B300E-2698-4BDF-88F8-7E3EA790B47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8" name="Freeform 27">
                  <a:extLst>
                    <a:ext uri="{FF2B5EF4-FFF2-40B4-BE49-F238E27FC236}">
                      <a16:creationId xmlns:a16="http://schemas.microsoft.com/office/drawing/2014/main" id="{ECBDAB23-0187-493D-B61B-232D86E2549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9" name="Freeform 28">
                  <a:extLst>
                    <a:ext uri="{FF2B5EF4-FFF2-40B4-BE49-F238E27FC236}">
                      <a16:creationId xmlns:a16="http://schemas.microsoft.com/office/drawing/2014/main" id="{D74004C8-728C-4658-BBEF-BBDA10F35D1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Line 29">
                  <a:extLst>
                    <a:ext uri="{FF2B5EF4-FFF2-40B4-BE49-F238E27FC236}">
                      <a16:creationId xmlns:a16="http://schemas.microsoft.com/office/drawing/2014/main" id="{D950009B-7B25-4E49-AB2E-034BBC82347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30">
                  <a:extLst>
                    <a:ext uri="{FF2B5EF4-FFF2-40B4-BE49-F238E27FC236}">
                      <a16:creationId xmlns:a16="http://schemas.microsoft.com/office/drawing/2014/main" id="{E1FFF29F-A7E4-46A0-AEC7-9DFB8D6504E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9" name="Group 25">
                <a:extLst>
                  <a:ext uri="{FF2B5EF4-FFF2-40B4-BE49-F238E27FC236}">
                    <a16:creationId xmlns:a16="http://schemas.microsoft.com/office/drawing/2014/main" id="{B6798EC8-645A-4E63-B8AC-C8F6C010758E}"/>
                  </a:ext>
                </a:extLst>
              </p:cNvPr>
              <p:cNvGrpSpPr>
                <a:grpSpLocks noChangeAspect="1"/>
              </p:cNvGrpSpPr>
              <p:nvPr/>
            </p:nvGrpSpPr>
            <p:grpSpPr bwMode="auto">
              <a:xfrm>
                <a:off x="6594827" y="4724417"/>
                <a:ext cx="457022" cy="354303"/>
                <a:chOff x="3689" y="2040"/>
                <a:chExt cx="307" cy="238"/>
              </a:xfrm>
              <a:solidFill>
                <a:schemeClr val="bg1"/>
              </a:solidFill>
            </p:grpSpPr>
            <p:sp>
              <p:nvSpPr>
                <p:cNvPr id="342" name="Freeform 26">
                  <a:extLst>
                    <a:ext uri="{FF2B5EF4-FFF2-40B4-BE49-F238E27FC236}">
                      <a16:creationId xmlns:a16="http://schemas.microsoft.com/office/drawing/2014/main" id="{CBF21171-5AFA-44A4-B7ED-BAD368C7AE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1C2EDD27-3C54-49F4-BF9E-60D0F2C30F5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6E4F5338-B5F2-4052-8442-48C782E5DF9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CAE2392A-E61F-46AA-ADCD-1740A7D88B6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A7FDEC57-8801-48CF-AF8A-2B2EBEE47F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0" name="Group 25">
                <a:extLst>
                  <a:ext uri="{FF2B5EF4-FFF2-40B4-BE49-F238E27FC236}">
                    <a16:creationId xmlns:a16="http://schemas.microsoft.com/office/drawing/2014/main" id="{B74DFF7D-EDF8-4E86-9E32-BFD42FB58CC2}"/>
                  </a:ext>
                </a:extLst>
              </p:cNvPr>
              <p:cNvGrpSpPr>
                <a:grpSpLocks noChangeAspect="1"/>
              </p:cNvGrpSpPr>
              <p:nvPr/>
            </p:nvGrpSpPr>
            <p:grpSpPr bwMode="auto">
              <a:xfrm>
                <a:off x="6685787" y="4798607"/>
                <a:ext cx="457022" cy="354303"/>
                <a:chOff x="3689" y="2040"/>
                <a:chExt cx="307" cy="238"/>
              </a:xfrm>
              <a:solidFill>
                <a:schemeClr val="bg1"/>
              </a:solidFill>
            </p:grpSpPr>
            <p:sp>
              <p:nvSpPr>
                <p:cNvPr id="337" name="Freeform 26">
                  <a:extLst>
                    <a:ext uri="{FF2B5EF4-FFF2-40B4-BE49-F238E27FC236}">
                      <a16:creationId xmlns:a16="http://schemas.microsoft.com/office/drawing/2014/main" id="{35F6DBB9-2B9C-43CA-9A1F-217FDDACB8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7">
                  <a:extLst>
                    <a:ext uri="{FF2B5EF4-FFF2-40B4-BE49-F238E27FC236}">
                      <a16:creationId xmlns:a16="http://schemas.microsoft.com/office/drawing/2014/main" id="{BCA9CCA9-328B-4B81-858D-CE44382791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Freeform 28">
                  <a:extLst>
                    <a:ext uri="{FF2B5EF4-FFF2-40B4-BE49-F238E27FC236}">
                      <a16:creationId xmlns:a16="http://schemas.microsoft.com/office/drawing/2014/main" id="{9440EBCF-B8ED-4187-B4CF-8E510BB9ECB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Line 29">
                  <a:extLst>
                    <a:ext uri="{FF2B5EF4-FFF2-40B4-BE49-F238E27FC236}">
                      <a16:creationId xmlns:a16="http://schemas.microsoft.com/office/drawing/2014/main" id="{3DFC421F-53EC-40A6-A8CA-25BE0EC1A6F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1" name="Freeform 30">
                  <a:extLst>
                    <a:ext uri="{FF2B5EF4-FFF2-40B4-BE49-F238E27FC236}">
                      <a16:creationId xmlns:a16="http://schemas.microsoft.com/office/drawing/2014/main" id="{B1981F69-762C-447B-B6BC-A416EEE7CD9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1" name="Group 25">
                <a:extLst>
                  <a:ext uri="{FF2B5EF4-FFF2-40B4-BE49-F238E27FC236}">
                    <a16:creationId xmlns:a16="http://schemas.microsoft.com/office/drawing/2014/main" id="{71794B18-86A7-4664-A78C-C81AB9B3EC6A}"/>
                  </a:ext>
                </a:extLst>
              </p:cNvPr>
              <p:cNvGrpSpPr>
                <a:grpSpLocks noChangeAspect="1"/>
              </p:cNvGrpSpPr>
              <p:nvPr/>
            </p:nvGrpSpPr>
            <p:grpSpPr bwMode="auto">
              <a:xfrm>
                <a:off x="6776748" y="4872798"/>
                <a:ext cx="457022" cy="354303"/>
                <a:chOff x="3689" y="2040"/>
                <a:chExt cx="307" cy="238"/>
              </a:xfrm>
              <a:solidFill>
                <a:schemeClr val="bg1"/>
              </a:solidFill>
            </p:grpSpPr>
            <p:sp>
              <p:nvSpPr>
                <p:cNvPr id="332" name="Freeform 26">
                  <a:extLst>
                    <a:ext uri="{FF2B5EF4-FFF2-40B4-BE49-F238E27FC236}">
                      <a16:creationId xmlns:a16="http://schemas.microsoft.com/office/drawing/2014/main" id="{A02B8340-F8F0-45CF-AEFC-0A27C4346E2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27">
                  <a:extLst>
                    <a:ext uri="{FF2B5EF4-FFF2-40B4-BE49-F238E27FC236}">
                      <a16:creationId xmlns:a16="http://schemas.microsoft.com/office/drawing/2014/main" id="{C25E7C10-0C9E-48D5-9FD5-48EEC16F91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28">
                  <a:extLst>
                    <a:ext uri="{FF2B5EF4-FFF2-40B4-BE49-F238E27FC236}">
                      <a16:creationId xmlns:a16="http://schemas.microsoft.com/office/drawing/2014/main" id="{87B527F7-7CF4-4498-887C-F5C785157F3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5" name="Line 29">
                  <a:extLst>
                    <a:ext uri="{FF2B5EF4-FFF2-40B4-BE49-F238E27FC236}">
                      <a16:creationId xmlns:a16="http://schemas.microsoft.com/office/drawing/2014/main" id="{4A3AF34E-57C0-4FE5-8F07-36A755A5AA17}"/>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Freeform 30">
                  <a:extLst>
                    <a:ext uri="{FF2B5EF4-FFF2-40B4-BE49-F238E27FC236}">
                      <a16:creationId xmlns:a16="http://schemas.microsoft.com/office/drawing/2014/main" id="{ACD0261B-92B2-41D4-8482-0E3BD32134B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5" name="TextBox 324">
              <a:extLst>
                <a:ext uri="{FF2B5EF4-FFF2-40B4-BE49-F238E27FC236}">
                  <a16:creationId xmlns:a16="http://schemas.microsoft.com/office/drawing/2014/main" id="{F2857D68-AE6C-433A-B081-CA921CA961F1}"/>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endParaRPr lang="en-US" sz="1050">
                <a:latin typeface="Segoe UI Semibold"/>
              </a:endParaRPr>
            </a:p>
          </p:txBody>
        </p:sp>
      </p:grpSp>
      <p:cxnSp>
        <p:nvCxnSpPr>
          <p:cNvPr id="437" name="Straight Arrow Connector 436">
            <a:extLst>
              <a:ext uri="{FF2B5EF4-FFF2-40B4-BE49-F238E27FC236}">
                <a16:creationId xmlns:a16="http://schemas.microsoft.com/office/drawing/2014/main" id="{7A070A5E-3D22-4652-AFC4-206684B8974E}"/>
              </a:ext>
            </a:extLst>
          </p:cNvPr>
          <p:cNvCxnSpPr>
            <a:cxnSpLocks/>
          </p:cNvCxnSpPr>
          <p:nvPr/>
        </p:nvCxnSpPr>
        <p:spPr>
          <a:xfrm flipH="1" flipV="1">
            <a:off x="6605921" y="2690041"/>
            <a:ext cx="302102"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CD7C08C2-F581-4499-8536-BF7E3CBEDE4F}"/>
              </a:ext>
            </a:extLst>
          </p:cNvPr>
          <p:cNvCxnSpPr>
            <a:cxnSpLocks/>
          </p:cNvCxnSpPr>
          <p:nvPr/>
        </p:nvCxnSpPr>
        <p:spPr>
          <a:xfrm flipV="1">
            <a:off x="6602439" y="1417901"/>
            <a:ext cx="0" cy="127214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9D473CEC-90AE-43B3-B4F0-996D6A5F36F0}"/>
              </a:ext>
            </a:extLst>
          </p:cNvPr>
          <p:cNvCxnSpPr>
            <a:cxnSpLocks/>
          </p:cNvCxnSpPr>
          <p:nvPr/>
        </p:nvCxnSpPr>
        <p:spPr>
          <a:xfrm flipH="1">
            <a:off x="6602439" y="1417901"/>
            <a:ext cx="1188720" cy="0"/>
          </a:xfrm>
          <a:prstGeom prst="straightConnector1">
            <a:avLst/>
          </a:prstGeom>
          <a:ln w="19050">
            <a:solidFill>
              <a:schemeClr val="accent5"/>
            </a:solidFill>
            <a:miter lim="8000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8BC178-568C-4072-BA7D-D2E0A140640B}"/>
              </a:ext>
            </a:extLst>
          </p:cNvPr>
          <p:cNvSpPr/>
          <p:nvPr/>
        </p:nvSpPr>
        <p:spPr bwMode="auto">
          <a:xfrm>
            <a:off x="6556757" y="1676918"/>
            <a:ext cx="85105" cy="6893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48" name="Graphic 47" descr="Heartbeat">
            <a:extLst>
              <a:ext uri="{FF2B5EF4-FFF2-40B4-BE49-F238E27FC236}">
                <a16:creationId xmlns:a16="http://schemas.microsoft.com/office/drawing/2014/main" id="{8C1807C9-0288-4D35-A130-5538BE7EA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7462" y="1599657"/>
            <a:ext cx="406626" cy="410347"/>
          </a:xfrm>
          <a:prstGeom prst="rect">
            <a:avLst/>
          </a:prstGeom>
        </p:spPr>
      </p:pic>
      <p:pic>
        <p:nvPicPr>
          <p:cNvPr id="57" name="Graphic 56">
            <a:extLst>
              <a:ext uri="{FF2B5EF4-FFF2-40B4-BE49-F238E27FC236}">
                <a16:creationId xmlns:a16="http://schemas.microsoft.com/office/drawing/2014/main" id="{891B6654-FCBD-4B3B-95D9-CF17058FC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2753" y="541766"/>
            <a:ext cx="328300" cy="328300"/>
          </a:xfrm>
          <a:prstGeom prst="rect">
            <a:avLst/>
          </a:prstGeom>
        </p:spPr>
      </p:pic>
      <p:grpSp>
        <p:nvGrpSpPr>
          <p:cNvPr id="15" name="Group 14">
            <a:extLst>
              <a:ext uri="{FF2B5EF4-FFF2-40B4-BE49-F238E27FC236}">
                <a16:creationId xmlns:a16="http://schemas.microsoft.com/office/drawing/2014/main" id="{A36FE385-C076-4B9E-B8A3-6AFD1B70E9B6}"/>
              </a:ext>
            </a:extLst>
          </p:cNvPr>
          <p:cNvGrpSpPr/>
          <p:nvPr/>
        </p:nvGrpSpPr>
        <p:grpSpPr>
          <a:xfrm>
            <a:off x="8163139" y="1611410"/>
            <a:ext cx="499863" cy="541789"/>
            <a:chOff x="7520298" y="1883221"/>
            <a:chExt cx="827723" cy="271232"/>
          </a:xfrm>
        </p:grpSpPr>
        <p:cxnSp>
          <p:nvCxnSpPr>
            <p:cNvPr id="358" name="Straight Arrow Connector 357">
              <a:extLst>
                <a:ext uri="{FF2B5EF4-FFF2-40B4-BE49-F238E27FC236}">
                  <a16:creationId xmlns:a16="http://schemas.microsoft.com/office/drawing/2014/main" id="{83659923-D1C1-432E-AD60-A1277C5A9C15}"/>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DBB308-82B2-45C7-AA4E-A639D4E4C8CA}"/>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66F82EB-F672-4C1A-8253-C11E4234DFD3}"/>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1EB0D59-3BBC-42BF-B0E7-FFBDA497DED0}"/>
              </a:ext>
            </a:extLst>
          </p:cNvPr>
          <p:cNvGrpSpPr/>
          <p:nvPr/>
        </p:nvGrpSpPr>
        <p:grpSpPr>
          <a:xfrm flipV="1">
            <a:off x="8371100" y="913445"/>
            <a:ext cx="546197" cy="145763"/>
            <a:chOff x="6403259" y="689869"/>
            <a:chExt cx="827723" cy="146304"/>
          </a:xfrm>
        </p:grpSpPr>
        <p:cxnSp>
          <p:nvCxnSpPr>
            <p:cNvPr id="214" name="Straight Arrow Connector 213">
              <a:extLst>
                <a:ext uri="{FF2B5EF4-FFF2-40B4-BE49-F238E27FC236}">
                  <a16:creationId xmlns:a16="http://schemas.microsoft.com/office/drawing/2014/main" id="{DB0EFC5C-1A57-466E-905D-0998BE8285F8}"/>
                </a:ext>
              </a:extLst>
            </p:cNvPr>
            <p:cNvCxnSpPr>
              <a:cxnSpLocks/>
            </p:cNvCxnSpPr>
            <p:nvPr/>
          </p:nvCxnSpPr>
          <p:spPr>
            <a:xfrm flipV="1">
              <a:off x="7230981" y="68986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73F659A-156B-420B-819D-A098D3229EA5}"/>
                </a:ext>
              </a:extLst>
            </p:cNvPr>
            <p:cNvCxnSpPr>
              <a:cxnSpLocks/>
            </p:cNvCxnSpPr>
            <p:nvPr/>
          </p:nvCxnSpPr>
          <p:spPr>
            <a:xfrm flipH="1">
              <a:off x="6403259" y="69010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3802D862-020A-41A0-AB6C-FC56C227F878}"/>
              </a:ext>
            </a:extLst>
          </p:cNvPr>
          <p:cNvSpPr txBox="1"/>
          <p:nvPr/>
        </p:nvSpPr>
        <p:spPr>
          <a:xfrm>
            <a:off x="8717595" y="357184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endParaRPr lang="en-US" sz="1050">
              <a:latin typeface="Segoe UI Semibold"/>
            </a:endParaRPr>
          </a:p>
        </p:txBody>
      </p:sp>
      <p:sp>
        <p:nvSpPr>
          <p:cNvPr id="220" name="TextBox 219">
            <a:extLst>
              <a:ext uri="{FF2B5EF4-FFF2-40B4-BE49-F238E27FC236}">
                <a16:creationId xmlns:a16="http://schemas.microsoft.com/office/drawing/2014/main" id="{D2850B48-4406-432C-BE22-9B2EB31BD192}"/>
              </a:ext>
            </a:extLst>
          </p:cNvPr>
          <p:cNvSpPr txBox="1"/>
          <p:nvPr/>
        </p:nvSpPr>
        <p:spPr>
          <a:xfrm>
            <a:off x="10743135" y="5683598"/>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endParaRPr lang="en-US" sz="1050">
              <a:latin typeface="Segoe UI Semibold"/>
            </a:endParaRPr>
          </a:p>
        </p:txBody>
      </p:sp>
      <p:grpSp>
        <p:nvGrpSpPr>
          <p:cNvPr id="216" name="Group 215">
            <a:extLst>
              <a:ext uri="{FF2B5EF4-FFF2-40B4-BE49-F238E27FC236}">
                <a16:creationId xmlns:a16="http://schemas.microsoft.com/office/drawing/2014/main" id="{CDD059F6-592D-45A6-8ED5-D97F06A3D650}"/>
              </a:ext>
            </a:extLst>
          </p:cNvPr>
          <p:cNvGrpSpPr/>
          <p:nvPr/>
        </p:nvGrpSpPr>
        <p:grpSpPr>
          <a:xfrm flipH="1">
            <a:off x="7461444" y="1611410"/>
            <a:ext cx="499863" cy="541789"/>
            <a:chOff x="7520298" y="1883221"/>
            <a:chExt cx="827723" cy="271232"/>
          </a:xfrm>
        </p:grpSpPr>
        <p:cxnSp>
          <p:nvCxnSpPr>
            <p:cNvPr id="217" name="Straight Arrow Connector 216">
              <a:extLst>
                <a:ext uri="{FF2B5EF4-FFF2-40B4-BE49-F238E27FC236}">
                  <a16:creationId xmlns:a16="http://schemas.microsoft.com/office/drawing/2014/main" id="{D60E49C2-2717-477F-B614-0BD68D142A33}"/>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A28E88E-400E-4DA6-89E7-8E45DA9620FE}"/>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C0DDBB4C-FD72-4779-AF9A-E0FBD9640D52}"/>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F3515703-E3B8-4CD8-9C54-67CBF33C033A}"/>
              </a:ext>
            </a:extLst>
          </p:cNvPr>
          <p:cNvSpPr txBox="1"/>
          <p:nvPr/>
        </p:nvSpPr>
        <p:spPr>
          <a:xfrm>
            <a:off x="6080361" y="196472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Health</a:t>
            </a:r>
          </a:p>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Probe</a:t>
            </a:r>
          </a:p>
        </p:txBody>
      </p:sp>
      <p:sp>
        <p:nvSpPr>
          <p:cNvPr id="224" name="TextBox 223">
            <a:extLst>
              <a:ext uri="{FF2B5EF4-FFF2-40B4-BE49-F238E27FC236}">
                <a16:creationId xmlns:a16="http://schemas.microsoft.com/office/drawing/2014/main" id="{CB523D18-413B-44BF-993E-F1BA00FC20AE}"/>
              </a:ext>
            </a:extLst>
          </p:cNvPr>
          <p:cNvSpPr txBox="1"/>
          <p:nvPr/>
        </p:nvSpPr>
        <p:spPr>
          <a:xfrm>
            <a:off x="6058158" y="37974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Inbound</a:t>
            </a:r>
            <a:endParaRPr lang="en-US" sz="1050">
              <a:latin typeface="Segoe UI Semibold"/>
            </a:endParaRPr>
          </a:p>
        </p:txBody>
      </p:sp>
      <p:sp>
        <p:nvSpPr>
          <p:cNvPr id="231" name="TextBox 230">
            <a:extLst>
              <a:ext uri="{FF2B5EF4-FFF2-40B4-BE49-F238E27FC236}">
                <a16:creationId xmlns:a16="http://schemas.microsoft.com/office/drawing/2014/main" id="{0494E75B-3781-4536-A1C8-AD92B6EF7718}"/>
              </a:ext>
            </a:extLst>
          </p:cNvPr>
          <p:cNvSpPr txBox="1"/>
          <p:nvPr/>
        </p:nvSpPr>
        <p:spPr>
          <a:xfrm>
            <a:off x="9921263" y="379744"/>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Outbound</a:t>
            </a:r>
            <a:endParaRPr lang="en-US" sz="1050">
              <a:latin typeface="Segoe UI Semibold"/>
            </a:endParaRPr>
          </a:p>
        </p:txBody>
      </p:sp>
      <p:grpSp>
        <p:nvGrpSpPr>
          <p:cNvPr id="200" name="Group 25">
            <a:extLst>
              <a:ext uri="{FF2B5EF4-FFF2-40B4-BE49-F238E27FC236}">
                <a16:creationId xmlns:a16="http://schemas.microsoft.com/office/drawing/2014/main" id="{62FC69AD-E2FB-41D0-8486-00A9D2FFCDFE}"/>
              </a:ext>
            </a:extLst>
          </p:cNvPr>
          <p:cNvGrpSpPr>
            <a:grpSpLocks noChangeAspect="1"/>
          </p:cNvGrpSpPr>
          <p:nvPr/>
        </p:nvGrpSpPr>
        <p:grpSpPr bwMode="auto">
          <a:xfrm>
            <a:off x="7253370" y="5323275"/>
            <a:ext cx="457022" cy="354303"/>
            <a:chOff x="3689" y="2040"/>
            <a:chExt cx="307" cy="238"/>
          </a:xfrm>
          <a:solidFill>
            <a:schemeClr val="bg1"/>
          </a:solidFill>
        </p:grpSpPr>
        <p:sp>
          <p:nvSpPr>
            <p:cNvPr id="202" name="Freeform 26">
              <a:extLst>
                <a:ext uri="{FF2B5EF4-FFF2-40B4-BE49-F238E27FC236}">
                  <a16:creationId xmlns:a16="http://schemas.microsoft.com/office/drawing/2014/main" id="{3D9F3706-719D-4080-8019-0E7171DAE87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27">
              <a:extLst>
                <a:ext uri="{FF2B5EF4-FFF2-40B4-BE49-F238E27FC236}">
                  <a16:creationId xmlns:a16="http://schemas.microsoft.com/office/drawing/2014/main" id="{EF0FD44A-5E2A-4BBE-99A4-4EFA10CA3CD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28">
              <a:extLst>
                <a:ext uri="{FF2B5EF4-FFF2-40B4-BE49-F238E27FC236}">
                  <a16:creationId xmlns:a16="http://schemas.microsoft.com/office/drawing/2014/main" id="{12A70A3B-0C7F-4D9B-B411-0D79C64A0FB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Line 29">
              <a:extLst>
                <a:ext uri="{FF2B5EF4-FFF2-40B4-BE49-F238E27FC236}">
                  <a16:creationId xmlns:a16="http://schemas.microsoft.com/office/drawing/2014/main" id="{A8291880-11D7-4EC5-AF7B-B1523D1EFF5F}"/>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30">
              <a:extLst>
                <a:ext uri="{FF2B5EF4-FFF2-40B4-BE49-F238E27FC236}">
                  <a16:creationId xmlns:a16="http://schemas.microsoft.com/office/drawing/2014/main" id="{42D465FC-08C0-40C1-98AE-0F7B9908093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F958A8EA-8F9F-4E39-86C4-8A6CE113E3D2}"/>
              </a:ext>
            </a:extLst>
          </p:cNvPr>
          <p:cNvSpPr txBox="1"/>
          <p:nvPr/>
        </p:nvSpPr>
        <p:spPr>
          <a:xfrm>
            <a:off x="7241631" y="5844144"/>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HA Ports for Appliances</a:t>
            </a:r>
          </a:p>
        </p:txBody>
      </p:sp>
      <p:grpSp>
        <p:nvGrpSpPr>
          <p:cNvPr id="232" name="Group 25">
            <a:extLst>
              <a:ext uri="{FF2B5EF4-FFF2-40B4-BE49-F238E27FC236}">
                <a16:creationId xmlns:a16="http://schemas.microsoft.com/office/drawing/2014/main" id="{624A20F9-3EB6-4379-8BC0-FE1CD17ABE38}"/>
              </a:ext>
            </a:extLst>
          </p:cNvPr>
          <p:cNvGrpSpPr>
            <a:grpSpLocks noChangeAspect="1"/>
          </p:cNvGrpSpPr>
          <p:nvPr/>
        </p:nvGrpSpPr>
        <p:grpSpPr bwMode="auto">
          <a:xfrm>
            <a:off x="7835279" y="5282334"/>
            <a:ext cx="457022" cy="354303"/>
            <a:chOff x="3689" y="2040"/>
            <a:chExt cx="307" cy="238"/>
          </a:xfrm>
          <a:solidFill>
            <a:schemeClr val="bg1"/>
          </a:solidFill>
        </p:grpSpPr>
        <p:sp>
          <p:nvSpPr>
            <p:cNvPr id="236" name="Freeform 26">
              <a:extLst>
                <a:ext uri="{FF2B5EF4-FFF2-40B4-BE49-F238E27FC236}">
                  <a16:creationId xmlns:a16="http://schemas.microsoft.com/office/drawing/2014/main" id="{FACC1A39-E13B-4BBD-B8CA-4959461503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27">
              <a:extLst>
                <a:ext uri="{FF2B5EF4-FFF2-40B4-BE49-F238E27FC236}">
                  <a16:creationId xmlns:a16="http://schemas.microsoft.com/office/drawing/2014/main" id="{8DEBA7D5-2EF1-49C4-9791-7F8950017A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28">
              <a:extLst>
                <a:ext uri="{FF2B5EF4-FFF2-40B4-BE49-F238E27FC236}">
                  <a16:creationId xmlns:a16="http://schemas.microsoft.com/office/drawing/2014/main" id="{A327EFA7-0A51-448B-9A3B-372BFB48BA2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Line 29">
              <a:extLst>
                <a:ext uri="{FF2B5EF4-FFF2-40B4-BE49-F238E27FC236}">
                  <a16:creationId xmlns:a16="http://schemas.microsoft.com/office/drawing/2014/main" id="{8371D24A-934D-4C18-BCA8-EE6EB0ABE2B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30">
              <a:extLst>
                <a:ext uri="{FF2B5EF4-FFF2-40B4-BE49-F238E27FC236}">
                  <a16:creationId xmlns:a16="http://schemas.microsoft.com/office/drawing/2014/main" id="{6529B448-7DE1-4640-A4D7-E6AF9B1739A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1" name="Graphic 4">
            <a:extLst>
              <a:ext uri="{FF2B5EF4-FFF2-40B4-BE49-F238E27FC236}">
                <a16:creationId xmlns:a16="http://schemas.microsoft.com/office/drawing/2014/main" id="{629AB1DD-F90A-44EA-A2FB-6DEE7D9235B4}"/>
              </a:ext>
            </a:extLst>
          </p:cNvPr>
          <p:cNvGrpSpPr/>
          <p:nvPr/>
        </p:nvGrpSpPr>
        <p:grpSpPr>
          <a:xfrm>
            <a:off x="7466526" y="4399077"/>
            <a:ext cx="640080" cy="640080"/>
            <a:chOff x="566898" y="438865"/>
            <a:chExt cx="793823" cy="793822"/>
          </a:xfrm>
          <a:effectLst/>
        </p:grpSpPr>
        <p:sp>
          <p:nvSpPr>
            <p:cNvPr id="242" name="Freeform: Shape 241">
              <a:extLst>
                <a:ext uri="{FF2B5EF4-FFF2-40B4-BE49-F238E27FC236}">
                  <a16:creationId xmlns:a16="http://schemas.microsoft.com/office/drawing/2014/main" id="{534DB3B1-2A8C-4CC1-95BD-F87BF519AF19}"/>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6F1454B-DFB0-4529-AD9F-9CF084ECF9A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15DD613-EC2C-4639-BFBB-7780357C6284}"/>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endParaRPr lang="en-US"/>
            </a:p>
          </p:txBody>
        </p:sp>
      </p:grpSp>
      <p:grpSp>
        <p:nvGrpSpPr>
          <p:cNvPr id="245" name="Group 25">
            <a:extLst>
              <a:ext uri="{FF2B5EF4-FFF2-40B4-BE49-F238E27FC236}">
                <a16:creationId xmlns:a16="http://schemas.microsoft.com/office/drawing/2014/main" id="{1A185DEA-2ED7-4135-89A7-F74B4E44E1C4}"/>
              </a:ext>
            </a:extLst>
          </p:cNvPr>
          <p:cNvGrpSpPr>
            <a:grpSpLocks noChangeAspect="1"/>
          </p:cNvGrpSpPr>
          <p:nvPr/>
        </p:nvGrpSpPr>
        <p:grpSpPr bwMode="auto">
          <a:xfrm>
            <a:off x="6517841" y="4771900"/>
            <a:ext cx="457022" cy="354303"/>
            <a:chOff x="3689" y="2040"/>
            <a:chExt cx="307" cy="238"/>
          </a:xfrm>
          <a:noFill/>
        </p:grpSpPr>
        <p:sp>
          <p:nvSpPr>
            <p:cNvPr id="248" name="Freeform 26">
              <a:extLst>
                <a:ext uri="{FF2B5EF4-FFF2-40B4-BE49-F238E27FC236}">
                  <a16:creationId xmlns:a16="http://schemas.microsoft.com/office/drawing/2014/main" id="{FB6B0EC2-4EE3-404A-9286-ED54B3379D2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9" name="Freeform 27">
              <a:extLst>
                <a:ext uri="{FF2B5EF4-FFF2-40B4-BE49-F238E27FC236}">
                  <a16:creationId xmlns:a16="http://schemas.microsoft.com/office/drawing/2014/main" id="{5FC94749-FF80-442C-9619-4CA282DE98A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2" name="Freeform 28">
              <a:extLst>
                <a:ext uri="{FF2B5EF4-FFF2-40B4-BE49-F238E27FC236}">
                  <a16:creationId xmlns:a16="http://schemas.microsoft.com/office/drawing/2014/main" id="{43D6F17A-77F4-4858-B4D5-AFFA146C36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3" name="Line 29">
              <a:extLst>
                <a:ext uri="{FF2B5EF4-FFF2-40B4-BE49-F238E27FC236}">
                  <a16:creationId xmlns:a16="http://schemas.microsoft.com/office/drawing/2014/main" id="{3D2F1095-518C-4170-8D2A-98D9A78D260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30">
              <a:extLst>
                <a:ext uri="{FF2B5EF4-FFF2-40B4-BE49-F238E27FC236}">
                  <a16:creationId xmlns:a16="http://schemas.microsoft.com/office/drawing/2014/main" id="{9B510F7F-B893-467D-954F-B197AD15552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7" name="Group 25">
            <a:extLst>
              <a:ext uri="{FF2B5EF4-FFF2-40B4-BE49-F238E27FC236}">
                <a16:creationId xmlns:a16="http://schemas.microsoft.com/office/drawing/2014/main" id="{1D7CBF27-2656-4DF8-81EC-DEB0A4EF8550}"/>
              </a:ext>
            </a:extLst>
          </p:cNvPr>
          <p:cNvGrpSpPr>
            <a:grpSpLocks noChangeAspect="1"/>
          </p:cNvGrpSpPr>
          <p:nvPr/>
        </p:nvGrpSpPr>
        <p:grpSpPr bwMode="auto">
          <a:xfrm>
            <a:off x="8603735" y="4771900"/>
            <a:ext cx="457022" cy="354303"/>
            <a:chOff x="3689" y="2040"/>
            <a:chExt cx="307" cy="238"/>
          </a:xfrm>
          <a:noFill/>
        </p:grpSpPr>
        <p:sp>
          <p:nvSpPr>
            <p:cNvPr id="258" name="Freeform 26">
              <a:extLst>
                <a:ext uri="{FF2B5EF4-FFF2-40B4-BE49-F238E27FC236}">
                  <a16:creationId xmlns:a16="http://schemas.microsoft.com/office/drawing/2014/main" id="{8FFA73C5-4357-4677-8EE1-7E46010A683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27">
              <a:extLst>
                <a:ext uri="{FF2B5EF4-FFF2-40B4-BE49-F238E27FC236}">
                  <a16:creationId xmlns:a16="http://schemas.microsoft.com/office/drawing/2014/main" id="{30D74081-C581-4B6E-88DE-A9DCA11459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Freeform 28">
              <a:extLst>
                <a:ext uri="{FF2B5EF4-FFF2-40B4-BE49-F238E27FC236}">
                  <a16:creationId xmlns:a16="http://schemas.microsoft.com/office/drawing/2014/main" id="{FECB85DA-E7DB-475C-8B3D-7415627007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Line 29">
              <a:extLst>
                <a:ext uri="{FF2B5EF4-FFF2-40B4-BE49-F238E27FC236}">
                  <a16:creationId xmlns:a16="http://schemas.microsoft.com/office/drawing/2014/main" id="{10F7E32D-33AD-401B-990E-2C9C81429D4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30">
              <a:extLst>
                <a:ext uri="{FF2B5EF4-FFF2-40B4-BE49-F238E27FC236}">
                  <a16:creationId xmlns:a16="http://schemas.microsoft.com/office/drawing/2014/main" id="{835D0D90-EDE3-4610-890D-0F10B725D87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91581472-0151-421B-A8FD-5CCBCDE8F598}"/>
              </a:ext>
            </a:extLst>
          </p:cNvPr>
          <p:cNvGrpSpPr/>
          <p:nvPr/>
        </p:nvGrpSpPr>
        <p:grpSpPr>
          <a:xfrm>
            <a:off x="7996361" y="4912661"/>
            <a:ext cx="475806" cy="288244"/>
            <a:chOff x="7877120" y="4789126"/>
            <a:chExt cx="475806" cy="274320"/>
          </a:xfrm>
        </p:grpSpPr>
        <p:cxnSp>
          <p:nvCxnSpPr>
            <p:cNvPr id="289" name="Straight Arrow Connector 288">
              <a:extLst>
                <a:ext uri="{FF2B5EF4-FFF2-40B4-BE49-F238E27FC236}">
                  <a16:creationId xmlns:a16="http://schemas.microsoft.com/office/drawing/2014/main" id="{18C6D50A-DB03-47D5-BA4F-FF12D0F6B20A}"/>
                </a:ext>
              </a:extLst>
            </p:cNvPr>
            <p:cNvCxnSpPr>
              <a:cxnSpLocks/>
            </p:cNvCxnSpPr>
            <p:nvPr/>
          </p:nvCxnSpPr>
          <p:spPr>
            <a:xfrm flipV="1">
              <a:off x="7877792"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BD03C9B5-3139-4155-B390-A92940F09891}"/>
                </a:ext>
              </a:extLst>
            </p:cNvPr>
            <p:cNvCxnSpPr>
              <a:cxnSpLocks/>
            </p:cNvCxnSpPr>
            <p:nvPr/>
          </p:nvCxnSpPr>
          <p:spPr>
            <a:xfrm flipH="1">
              <a:off x="7877120"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6DE2361C-5F2A-4C91-B407-109708314C83}"/>
              </a:ext>
            </a:extLst>
          </p:cNvPr>
          <p:cNvGrpSpPr/>
          <p:nvPr/>
        </p:nvGrpSpPr>
        <p:grpSpPr>
          <a:xfrm>
            <a:off x="7075231" y="4912660"/>
            <a:ext cx="482611" cy="288236"/>
            <a:chOff x="6795778" y="4789126"/>
            <a:chExt cx="482611" cy="274320"/>
          </a:xfrm>
        </p:grpSpPr>
        <p:cxnSp>
          <p:nvCxnSpPr>
            <p:cNvPr id="292" name="Straight Arrow Connector 291">
              <a:extLst>
                <a:ext uri="{FF2B5EF4-FFF2-40B4-BE49-F238E27FC236}">
                  <a16:creationId xmlns:a16="http://schemas.microsoft.com/office/drawing/2014/main" id="{B125ECE5-0110-4D9B-8448-3325FE1A9EA9}"/>
                </a:ext>
              </a:extLst>
            </p:cNvPr>
            <p:cNvCxnSpPr>
              <a:cxnSpLocks/>
            </p:cNvCxnSpPr>
            <p:nvPr/>
          </p:nvCxnSpPr>
          <p:spPr>
            <a:xfrm flipV="1">
              <a:off x="7278389"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1352386A-A767-44B0-9058-0699A3DEFDB6}"/>
                </a:ext>
              </a:extLst>
            </p:cNvPr>
            <p:cNvCxnSpPr>
              <a:cxnSpLocks/>
            </p:cNvCxnSpPr>
            <p:nvPr/>
          </p:nvCxnSpPr>
          <p:spPr>
            <a:xfrm>
              <a:off x="6795778"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294" name="Rectangle 293">
            <a:extLst>
              <a:ext uri="{FF2B5EF4-FFF2-40B4-BE49-F238E27FC236}">
                <a16:creationId xmlns:a16="http://schemas.microsoft.com/office/drawing/2014/main" id="{172EC9C8-C43E-4CE3-B1E8-30553C471717}"/>
              </a:ext>
            </a:extLst>
          </p:cNvPr>
          <p:cNvSpPr/>
          <p:nvPr/>
        </p:nvSpPr>
        <p:spPr bwMode="auto">
          <a:xfrm>
            <a:off x="6227331" y="4297381"/>
            <a:ext cx="3161453" cy="194066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5" name="TextBox 294">
            <a:extLst>
              <a:ext uri="{FF2B5EF4-FFF2-40B4-BE49-F238E27FC236}">
                <a16:creationId xmlns:a16="http://schemas.microsoft.com/office/drawing/2014/main" id="{1A5135C3-8D61-44E1-AFD6-FA774248833E}"/>
              </a:ext>
            </a:extLst>
          </p:cNvPr>
          <p:cNvSpPr txBox="1"/>
          <p:nvPr/>
        </p:nvSpPr>
        <p:spPr>
          <a:xfrm>
            <a:off x="8717595" y="626049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endParaRPr lang="en-US" sz="1050">
              <a:latin typeface="Segoe UI Semibold"/>
            </a:endParaRPr>
          </a:p>
        </p:txBody>
      </p:sp>
      <p:grpSp>
        <p:nvGrpSpPr>
          <p:cNvPr id="296" name="Group 25">
            <a:extLst>
              <a:ext uri="{FF2B5EF4-FFF2-40B4-BE49-F238E27FC236}">
                <a16:creationId xmlns:a16="http://schemas.microsoft.com/office/drawing/2014/main" id="{082D8E96-0464-4DD2-8A4A-E00C63FBF207}"/>
              </a:ext>
            </a:extLst>
          </p:cNvPr>
          <p:cNvGrpSpPr>
            <a:grpSpLocks noChangeAspect="1"/>
          </p:cNvGrpSpPr>
          <p:nvPr/>
        </p:nvGrpSpPr>
        <p:grpSpPr bwMode="auto">
          <a:xfrm>
            <a:off x="7581563" y="5407988"/>
            <a:ext cx="457022" cy="354303"/>
            <a:chOff x="3689" y="2040"/>
            <a:chExt cx="307" cy="238"/>
          </a:xfrm>
          <a:solidFill>
            <a:schemeClr val="bg1"/>
          </a:solidFill>
        </p:grpSpPr>
        <p:sp>
          <p:nvSpPr>
            <p:cNvPr id="297" name="Freeform 26">
              <a:extLst>
                <a:ext uri="{FF2B5EF4-FFF2-40B4-BE49-F238E27FC236}">
                  <a16:creationId xmlns:a16="http://schemas.microsoft.com/office/drawing/2014/main" id="{BBEE1DC5-51EB-4B93-94E4-297309CB6CA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27">
              <a:extLst>
                <a:ext uri="{FF2B5EF4-FFF2-40B4-BE49-F238E27FC236}">
                  <a16:creationId xmlns:a16="http://schemas.microsoft.com/office/drawing/2014/main" id="{36F53AC3-303F-4C0C-A659-F04104F7320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9" name="Freeform 28">
              <a:extLst>
                <a:ext uri="{FF2B5EF4-FFF2-40B4-BE49-F238E27FC236}">
                  <a16:creationId xmlns:a16="http://schemas.microsoft.com/office/drawing/2014/main" id="{45CC7F38-6FEB-4C9D-9FEB-607CFCE5459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0" name="Line 29">
              <a:extLst>
                <a:ext uri="{FF2B5EF4-FFF2-40B4-BE49-F238E27FC236}">
                  <a16:creationId xmlns:a16="http://schemas.microsoft.com/office/drawing/2014/main" id="{DB40F20C-AB80-4F58-BA6E-8F3F113A03AA}"/>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1" name="Freeform 30">
              <a:extLst>
                <a:ext uri="{FF2B5EF4-FFF2-40B4-BE49-F238E27FC236}">
                  <a16:creationId xmlns:a16="http://schemas.microsoft.com/office/drawing/2014/main" id="{ECA4E723-6460-4B58-BC89-0CD8A5E6B9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2FA759D2-70B0-2146-8AF6-6FBFB348A856}"/>
              </a:ext>
            </a:extLst>
          </p:cNvPr>
          <p:cNvPicPr>
            <a:picLocks noChangeAspect="1"/>
          </p:cNvPicPr>
          <p:nvPr/>
        </p:nvPicPr>
        <p:blipFill>
          <a:blip r:embed="rId7"/>
          <a:stretch>
            <a:fillRect/>
          </a:stretch>
        </p:blipFill>
        <p:spPr>
          <a:xfrm>
            <a:off x="-206504" y="211587"/>
            <a:ext cx="1669576" cy="873745"/>
          </a:xfrm>
          <a:prstGeom prst="rect">
            <a:avLst/>
          </a:prstGeom>
        </p:spPr>
      </p:pic>
    </p:spTree>
    <p:extLst>
      <p:ext uri="{BB962C8B-B14F-4D97-AF65-F5344CB8AC3E}">
        <p14:creationId xmlns:p14="http://schemas.microsoft.com/office/powerpoint/2010/main" val="365808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3771767" cy="553998"/>
          </a:xfrm>
        </p:spPr>
        <p:txBody>
          <a:bodyPr/>
          <a:lstStyle/>
          <a:p>
            <a:r>
              <a:rPr lang="en-US" dirty="0"/>
              <a:t>Step 4</a:t>
            </a:r>
          </a:p>
        </p:txBody>
      </p:sp>
      <p:sp>
        <p:nvSpPr>
          <p:cNvPr id="6" name="TextBox 5">
            <a:extLst>
              <a:ext uri="{FF2B5EF4-FFF2-40B4-BE49-F238E27FC236}">
                <a16:creationId xmlns:a16="http://schemas.microsoft.com/office/drawing/2014/main" id="{AB51339F-BE11-4B52-B1E8-AE0704B80B12}"/>
              </a:ext>
            </a:extLst>
          </p:cNvPr>
          <p:cNvSpPr txBox="1"/>
          <p:nvPr/>
        </p:nvSpPr>
        <p:spPr>
          <a:xfrm>
            <a:off x="588262" y="5023945"/>
            <a:ext cx="562335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a:t>
            </a:r>
          </a:p>
          <a:p>
            <a:pPr marL="342900" indent="-342900">
              <a:buFont typeface="Arial" panose="020B0604020202020204" pitchFamily="34" charset="0"/>
              <a:buChar char="•"/>
            </a:pPr>
            <a:r>
              <a:rPr lang="en-US" sz="2000" dirty="0"/>
              <a:t>Browse to </a:t>
            </a:r>
            <a:r>
              <a:rPr lang="en-US" sz="2000" dirty="0">
                <a:hlinkClick r:id="rId3" tooltip="https://Company10-fd.azurefd.net"/>
              </a:rPr>
              <a:t>https://CompanyXX-fd.azurefd.net</a:t>
            </a:r>
            <a:r>
              <a:rPr lang="en-US" sz="2000" dirty="0"/>
              <a:t> from Ops Desktop (should get East IIS)</a:t>
            </a: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t>Browse to </a:t>
            </a:r>
            <a:r>
              <a:rPr lang="en-US" sz="2000" dirty="0">
                <a:hlinkClick r:id="rId3" tooltip="https://Company10-fd.azurefd.net"/>
              </a:rPr>
              <a:t>https://CompanyXX-fd.azurefd.net</a:t>
            </a:r>
            <a:r>
              <a:rPr lang="en-US" sz="2000" dirty="0">
                <a:gradFill>
                  <a:gsLst>
                    <a:gs pos="2917">
                      <a:schemeClr val="tx1"/>
                    </a:gs>
                    <a:gs pos="30000">
                      <a:schemeClr val="tx1"/>
                    </a:gs>
                  </a:gsLst>
                  <a:lin ang="5400000" scaled="0"/>
                </a:gradFill>
              </a:rPr>
              <a:t> from laptop (should get West IIS)</a:t>
            </a:r>
            <a:endParaRPr lang="en-US" sz="2000" dirty="0"/>
          </a:p>
        </p:txBody>
      </p:sp>
      <p:pic>
        <p:nvPicPr>
          <p:cNvPr id="5" name="Picture 4">
            <a:extLst>
              <a:ext uri="{FF2B5EF4-FFF2-40B4-BE49-F238E27FC236}">
                <a16:creationId xmlns:a16="http://schemas.microsoft.com/office/drawing/2014/main" id="{590B2052-F106-4340-A863-35524CB0F5F3}"/>
              </a:ext>
            </a:extLst>
          </p:cNvPr>
          <p:cNvPicPr>
            <a:picLocks noChangeAspect="1"/>
          </p:cNvPicPr>
          <p:nvPr/>
        </p:nvPicPr>
        <p:blipFill>
          <a:blip r:embed="rId4"/>
          <a:stretch>
            <a:fillRect/>
          </a:stretch>
        </p:blipFill>
        <p:spPr>
          <a:xfrm>
            <a:off x="4360030" y="271804"/>
            <a:ext cx="7243707" cy="6301534"/>
          </a:xfrm>
          <a:prstGeom prst="rect">
            <a:avLst/>
          </a:prstGeom>
        </p:spPr>
      </p:pic>
      <p:sp>
        <p:nvSpPr>
          <p:cNvPr id="8" name="TextBox 7">
            <a:extLst>
              <a:ext uri="{FF2B5EF4-FFF2-40B4-BE49-F238E27FC236}">
                <a16:creationId xmlns:a16="http://schemas.microsoft.com/office/drawing/2014/main" id="{C91DDE00-7BAD-4E1C-91C6-393C6268AD40}"/>
              </a:ext>
            </a:extLst>
          </p:cNvPr>
          <p:cNvSpPr txBox="1"/>
          <p:nvPr/>
        </p:nvSpPr>
        <p:spPr>
          <a:xfrm>
            <a:off x="588261" y="2248130"/>
            <a:ext cx="3771767"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WorkshopStep4.ps1 in PowerShell ISE</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WorkshopStep4.ps1</a:t>
            </a:r>
          </a:p>
        </p:txBody>
      </p:sp>
    </p:spTree>
    <p:extLst>
      <p:ext uri="{BB962C8B-B14F-4D97-AF65-F5344CB8AC3E}">
        <p14:creationId xmlns:p14="http://schemas.microsoft.com/office/powerpoint/2010/main" val="115450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D7DEA23F-92A9-4A17-BD3C-BC8C04E43110}"/>
              </a:ext>
            </a:extLst>
          </p:cNvPr>
          <p:cNvSpPr txBox="1">
            <a:spLocks/>
          </p:cNvSpPr>
          <p:nvPr/>
        </p:nvSpPr>
        <p:spPr>
          <a:xfrm>
            <a:off x="933185" y="287857"/>
            <a:ext cx="11605370" cy="7108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mj-lt"/>
                <a:ea typeface="+mj-ea"/>
                <a:cs typeface="Segoe UI Light" panose="020B0502040204020203" pitchFamily="34" charset="0"/>
              </a:rPr>
              <a:t>Azure DNS</a:t>
            </a:r>
            <a:endParaRPr kumimoji="0" lang="en-US" sz="36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endParaRPr>
          </a:p>
        </p:txBody>
      </p:sp>
      <p:grpSp>
        <p:nvGrpSpPr>
          <p:cNvPr id="4" name="Group 3">
            <a:extLst>
              <a:ext uri="{FF2B5EF4-FFF2-40B4-BE49-F238E27FC236}">
                <a16:creationId xmlns:a16="http://schemas.microsoft.com/office/drawing/2014/main" id="{B1362C3B-4000-4FEA-A601-E328C90A5F72}"/>
              </a:ext>
            </a:extLst>
          </p:cNvPr>
          <p:cNvGrpSpPr/>
          <p:nvPr/>
        </p:nvGrpSpPr>
        <p:grpSpPr>
          <a:xfrm>
            <a:off x="6118058" y="1648175"/>
            <a:ext cx="5970494" cy="1780825"/>
            <a:chOff x="6099586" y="2253907"/>
            <a:chExt cx="5970494" cy="2410457"/>
          </a:xfrm>
        </p:grpSpPr>
        <p:grpSp>
          <p:nvGrpSpPr>
            <p:cNvPr id="3" name="Group 2">
              <a:extLst>
                <a:ext uri="{FF2B5EF4-FFF2-40B4-BE49-F238E27FC236}">
                  <a16:creationId xmlns:a16="http://schemas.microsoft.com/office/drawing/2014/main" id="{C55927B3-EFCE-4C69-8F33-E84F653BFC4B}"/>
                </a:ext>
              </a:extLst>
            </p:cNvPr>
            <p:cNvGrpSpPr/>
            <p:nvPr/>
          </p:nvGrpSpPr>
          <p:grpSpPr>
            <a:xfrm>
              <a:off x="6099586" y="2253907"/>
              <a:ext cx="5970494" cy="2410457"/>
              <a:chOff x="6099586" y="2253907"/>
              <a:chExt cx="5970494" cy="2410457"/>
            </a:xfrm>
          </p:grpSpPr>
          <p:grpSp>
            <p:nvGrpSpPr>
              <p:cNvPr id="117" name="Group 116">
                <a:extLst>
                  <a:ext uri="{FF2B5EF4-FFF2-40B4-BE49-F238E27FC236}">
                    <a16:creationId xmlns:a16="http://schemas.microsoft.com/office/drawing/2014/main" id="{FDC49F7E-A2C5-401C-9BD5-97C1F6CA18C6}"/>
                  </a:ext>
                </a:extLst>
              </p:cNvPr>
              <p:cNvGrpSpPr/>
              <p:nvPr/>
            </p:nvGrpSpPr>
            <p:grpSpPr>
              <a:xfrm>
                <a:off x="6099586" y="2253907"/>
                <a:ext cx="5970494" cy="2410457"/>
                <a:chOff x="6099586" y="2253907"/>
                <a:chExt cx="5970494" cy="2410457"/>
              </a:xfrm>
            </p:grpSpPr>
            <p:sp>
              <p:nvSpPr>
                <p:cNvPr id="118" name="Rectangle 117">
                  <a:extLst>
                    <a:ext uri="{FF2B5EF4-FFF2-40B4-BE49-F238E27FC236}">
                      <a16:creationId xmlns:a16="http://schemas.microsoft.com/office/drawing/2014/main" id="{8AC8AF61-0A9B-49B3-92A6-DA46C8730EB4}"/>
                    </a:ext>
                  </a:extLst>
                </p:cNvPr>
                <p:cNvSpPr/>
                <p:nvPr/>
              </p:nvSpPr>
              <p:spPr>
                <a:xfrm>
                  <a:off x="6099586" y="2253907"/>
                  <a:ext cx="5970494" cy="2410457"/>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3D12FB0A-82BC-408F-90F0-4CE91D8D4C94}"/>
                    </a:ext>
                  </a:extLst>
                </p:cNvPr>
                <p:cNvGrpSpPr/>
                <p:nvPr/>
              </p:nvGrpSpPr>
              <p:grpSpPr>
                <a:xfrm rot="5400000">
                  <a:off x="9034003" y="4390222"/>
                  <a:ext cx="100455" cy="248293"/>
                  <a:chOff x="7542229" y="3408998"/>
                  <a:chExt cx="100455" cy="248293"/>
                </a:xfrm>
              </p:grpSpPr>
              <p:sp>
                <p:nvSpPr>
                  <p:cNvPr id="121" name="Rectangle 120">
                    <a:extLst>
                      <a:ext uri="{FF2B5EF4-FFF2-40B4-BE49-F238E27FC236}">
                        <a16:creationId xmlns:a16="http://schemas.microsoft.com/office/drawing/2014/main" id="{4192937F-3B55-433F-9441-1349E4E1D13C}"/>
                      </a:ext>
                    </a:extLst>
                  </p:cNvPr>
                  <p:cNvSpPr/>
                  <p:nvPr/>
                </p:nvSpPr>
                <p:spPr>
                  <a:xfrm>
                    <a:off x="7542229" y="340899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41F60ABE-BAF9-4BA2-A85C-ED56B7317640}"/>
                      </a:ext>
                    </a:extLst>
                  </p:cNvPr>
                  <p:cNvSpPr/>
                  <p:nvPr/>
                </p:nvSpPr>
                <p:spPr>
                  <a:xfrm>
                    <a:off x="7542229" y="352091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0" name="TextBox 109">
                <a:extLst>
                  <a:ext uri="{FF2B5EF4-FFF2-40B4-BE49-F238E27FC236}">
                    <a16:creationId xmlns:a16="http://schemas.microsoft.com/office/drawing/2014/main" id="{E2714CF5-042B-4F2C-B7A8-FE05A0767814}"/>
                  </a:ext>
                </a:extLst>
              </p:cNvPr>
              <p:cNvSpPr txBox="1"/>
              <p:nvPr/>
            </p:nvSpPr>
            <p:spPr>
              <a:xfrm>
                <a:off x="6717398" y="2657475"/>
                <a:ext cx="4781239" cy="400110"/>
              </a:xfrm>
              <a:prstGeom prst="rect">
                <a:avLst/>
              </a:prstGeom>
              <a:noFill/>
            </p:spPr>
            <p:txBody>
              <a:bodyPr wrap="square" rtlCol="0">
                <a:spAutoFit/>
              </a:bodyPr>
              <a:lstStyle/>
              <a:p>
                <a:pPr lvl="0" defTabSz="914400">
                  <a:defRPr/>
                </a:pPr>
                <a:r>
                  <a:rPr lang="en-US" sz="2000" b="1">
                    <a:solidFill>
                      <a:srgbClr val="0068BB"/>
                    </a:solidFill>
                    <a:latin typeface="Segoe UI" panose="020B0502040204020203" pitchFamily="34" charset="0"/>
                    <a:cs typeface="Segoe UI" panose="020B0502040204020203" pitchFamily="34" charset="0"/>
                  </a:rPr>
                  <a:t>Reliability via Global anycast network</a:t>
                </a:r>
              </a:p>
            </p:txBody>
          </p:sp>
        </p:grpSp>
        <p:sp>
          <p:nvSpPr>
            <p:cNvPr id="111" name="Rectangle 110">
              <a:extLst>
                <a:ext uri="{FF2B5EF4-FFF2-40B4-BE49-F238E27FC236}">
                  <a16:creationId xmlns:a16="http://schemas.microsoft.com/office/drawing/2014/main" id="{AF0D5AB4-0C08-4526-BA68-9B4DC5C4BA81}"/>
                </a:ext>
              </a:extLst>
            </p:cNvPr>
            <p:cNvSpPr/>
            <p:nvPr/>
          </p:nvSpPr>
          <p:spPr>
            <a:xfrm>
              <a:off x="7177022" y="3194598"/>
              <a:ext cx="4781239" cy="830997"/>
            </a:xfrm>
            <a:prstGeom prst="rect">
              <a:avLst/>
            </a:prstGeom>
          </p:spPr>
          <p:txBody>
            <a:bodyPr wrap="square">
              <a:spAutoFit/>
            </a:bodyPr>
            <a:lstStyle/>
            <a:p>
              <a:pPr lvl="0" defTabSz="914400">
                <a:defRPr/>
              </a:pPr>
              <a:r>
                <a:rPr lang="en-US" sz="1600">
                  <a:solidFill>
                    <a:srgbClr val="E7E6E6">
                      <a:lumMod val="25000"/>
                    </a:srgbClr>
                  </a:solidFill>
                </a:rPr>
                <a:t>Multiple nodes around the world advertise a given IP address providing reliable responses even in event of a node failure.</a:t>
              </a:r>
              <a:endParaRPr lang="en-US" sz="1400">
                <a:solidFill>
                  <a:srgbClr val="E7E6E6">
                    <a:lumMod val="25000"/>
                  </a:srgbClr>
                </a:solidFill>
              </a:endParaRPr>
            </a:p>
          </p:txBody>
        </p:sp>
      </p:grpSp>
      <p:grpSp>
        <p:nvGrpSpPr>
          <p:cNvPr id="2" name="Group 1">
            <a:extLst>
              <a:ext uri="{FF2B5EF4-FFF2-40B4-BE49-F238E27FC236}">
                <a16:creationId xmlns:a16="http://schemas.microsoft.com/office/drawing/2014/main" id="{28C18217-5CBB-4FC1-8C54-355E3996F451}"/>
              </a:ext>
            </a:extLst>
          </p:cNvPr>
          <p:cNvGrpSpPr/>
          <p:nvPr/>
        </p:nvGrpSpPr>
        <p:grpSpPr>
          <a:xfrm>
            <a:off x="149544" y="1652799"/>
            <a:ext cx="5945505" cy="1776201"/>
            <a:chOff x="117963" y="2271976"/>
            <a:chExt cx="6305305" cy="2405833"/>
          </a:xfrm>
        </p:grpSpPr>
        <p:grpSp>
          <p:nvGrpSpPr>
            <p:cNvPr id="123" name="Group 122">
              <a:extLst>
                <a:ext uri="{FF2B5EF4-FFF2-40B4-BE49-F238E27FC236}">
                  <a16:creationId xmlns:a16="http://schemas.microsoft.com/office/drawing/2014/main" id="{C78EDFB3-E059-40E0-974C-91596B152061}"/>
                </a:ext>
              </a:extLst>
            </p:cNvPr>
            <p:cNvGrpSpPr/>
            <p:nvPr/>
          </p:nvGrpSpPr>
          <p:grpSpPr>
            <a:xfrm>
              <a:off x="117963" y="2271976"/>
              <a:ext cx="6305305" cy="2405833"/>
              <a:chOff x="117963" y="2271976"/>
              <a:chExt cx="6305305" cy="2405833"/>
            </a:xfrm>
          </p:grpSpPr>
          <p:sp>
            <p:nvSpPr>
              <p:cNvPr id="124" name="Rectangle 123">
                <a:extLst>
                  <a:ext uri="{FF2B5EF4-FFF2-40B4-BE49-F238E27FC236}">
                    <a16:creationId xmlns:a16="http://schemas.microsoft.com/office/drawing/2014/main" id="{2906F39E-AD14-4298-8F82-94013FDC9B44}"/>
                  </a:ext>
                </a:extLst>
              </p:cNvPr>
              <p:cNvSpPr/>
              <p:nvPr/>
            </p:nvSpPr>
            <p:spPr>
              <a:xfrm>
                <a:off x="117963" y="2271976"/>
                <a:ext cx="5970494" cy="2405833"/>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lowchart: Delay 124">
                <a:extLst>
                  <a:ext uri="{FF2B5EF4-FFF2-40B4-BE49-F238E27FC236}">
                    <a16:creationId xmlns:a16="http://schemas.microsoft.com/office/drawing/2014/main" id="{2BD3CF51-4290-42AA-A218-5DF8FA485196}"/>
                  </a:ext>
                </a:extLst>
              </p:cNvPr>
              <p:cNvSpPr/>
              <p:nvPr/>
            </p:nvSpPr>
            <p:spPr>
              <a:xfrm>
                <a:off x="6111780" y="3231659"/>
                <a:ext cx="311488" cy="288036"/>
              </a:xfrm>
              <a:prstGeom prst="flowChartDelay">
                <a:avLst/>
              </a:prstGeom>
              <a:solidFill>
                <a:srgbClr val="F2F2F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C5355F2-BE5D-4CA6-B9DD-B0272DB16D56}"/>
                  </a:ext>
                </a:extLst>
              </p:cNvPr>
              <p:cNvSpPr/>
              <p:nvPr/>
            </p:nvSpPr>
            <p:spPr>
              <a:xfrm>
                <a:off x="6048983" y="325213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6A242159-9268-4FB4-88EB-956643917445}"/>
                  </a:ext>
                </a:extLst>
              </p:cNvPr>
              <p:cNvSpPr/>
              <p:nvPr/>
            </p:nvSpPr>
            <p:spPr>
              <a:xfrm>
                <a:off x="6048983" y="336405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F7720290-563C-429F-A01A-8FF4C8DB0405}"/>
                </a:ext>
              </a:extLst>
            </p:cNvPr>
            <p:cNvSpPr txBox="1"/>
            <p:nvPr/>
          </p:nvSpPr>
          <p:spPr>
            <a:xfrm>
              <a:off x="1187178" y="2670920"/>
              <a:ext cx="4644192" cy="5002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100% Availability SLA</a:t>
              </a:r>
            </a:p>
          </p:txBody>
        </p:sp>
        <p:sp>
          <p:nvSpPr>
            <p:cNvPr id="77" name="Rectangle 76">
              <a:extLst>
                <a:ext uri="{FF2B5EF4-FFF2-40B4-BE49-F238E27FC236}">
                  <a16:creationId xmlns:a16="http://schemas.microsoft.com/office/drawing/2014/main" id="{EEC8BD69-0D72-4A87-B2B5-FF6B14BEBCEF}"/>
                </a:ext>
              </a:extLst>
            </p:cNvPr>
            <p:cNvSpPr/>
            <p:nvPr/>
          </p:nvSpPr>
          <p:spPr>
            <a:xfrm>
              <a:off x="1133054" y="3112740"/>
              <a:ext cx="4644191" cy="7920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Our redundant data plane gives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100% reliability </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for your DNS zones.</a:t>
              </a:r>
            </a:p>
          </p:txBody>
        </p:sp>
      </p:grpSp>
      <p:pic>
        <p:nvPicPr>
          <p:cNvPr id="48" name="Graphic 47">
            <a:extLst>
              <a:ext uri="{FF2B5EF4-FFF2-40B4-BE49-F238E27FC236}">
                <a16:creationId xmlns:a16="http://schemas.microsoft.com/office/drawing/2014/main" id="{F4D558BA-00B8-4C3C-9277-CED2A6771ED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85867" y="1857493"/>
            <a:ext cx="527035" cy="378646"/>
          </a:xfrm>
          <a:prstGeom prst="rect">
            <a:avLst/>
          </a:prstGeom>
        </p:spPr>
      </p:pic>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295769" y="3893708"/>
            <a:ext cx="6218446" cy="25360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accent4"/>
                </a:solidFill>
              </a:rPr>
              <a:t>Announcing DNS Alias records</a:t>
            </a:r>
          </a:p>
          <a:p>
            <a:pPr marL="285750" indent="-285750">
              <a:buFont typeface="Arial" panose="020B0604020202020204" pitchFamily="34" charset="0"/>
              <a:buChar char="•"/>
            </a:pPr>
            <a:r>
              <a:rPr lang="en-US" sz="1800" dirty="0">
                <a:solidFill>
                  <a:schemeClr val="tx1"/>
                </a:solidFill>
              </a:rPr>
              <a:t>Keep your DNS records automatically updated when IPs change for your ARM resources.</a:t>
            </a:r>
          </a:p>
          <a:p>
            <a:pPr marL="285750" indent="-285750">
              <a:buFont typeface="Arial" panose="020B0604020202020204" pitchFamily="34" charset="0"/>
              <a:buChar char="•"/>
            </a:pPr>
            <a:r>
              <a:rPr lang="en-US" sz="1800" dirty="0">
                <a:solidFill>
                  <a:schemeClr val="tx1"/>
                </a:solidFill>
              </a:rPr>
              <a:t>Dynamic, instantaneous updates to your DNS zone ensures zero downtime for your applications.</a:t>
            </a:r>
          </a:p>
          <a:p>
            <a:pPr marL="285750" indent="-285750">
              <a:buFont typeface="Arial" panose="020B0604020202020204" pitchFamily="34" charset="0"/>
              <a:buChar char="•"/>
            </a:pPr>
            <a:r>
              <a:rPr lang="en-US" sz="1800" dirty="0">
                <a:solidFill>
                  <a:schemeClr val="tx1"/>
                </a:solidFill>
              </a:rPr>
              <a:t>Run a load balanced application directly at your Zone Apex by Alias to Traffic Manager, or any Public IP fronted service such as Application Gateway. </a:t>
            </a:r>
          </a:p>
        </p:txBody>
      </p:sp>
      <p:pic>
        <p:nvPicPr>
          <p:cNvPr id="27" name="Graphic 26">
            <a:extLst>
              <a:ext uri="{FF2B5EF4-FFF2-40B4-BE49-F238E27FC236}">
                <a16:creationId xmlns:a16="http://schemas.microsoft.com/office/drawing/2014/main" id="{FA86799F-0D2B-4FA5-87C1-1304A80130AA}"/>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3149" y="1887460"/>
            <a:ext cx="527035" cy="378646"/>
          </a:xfrm>
          <a:prstGeom prst="rect">
            <a:avLst/>
          </a:prstGeom>
        </p:spPr>
      </p:pic>
      <p:pic>
        <p:nvPicPr>
          <p:cNvPr id="5" name="Picture 4">
            <a:extLst>
              <a:ext uri="{FF2B5EF4-FFF2-40B4-BE49-F238E27FC236}">
                <a16:creationId xmlns:a16="http://schemas.microsoft.com/office/drawing/2014/main" id="{DDAEDF9C-C2A3-4FAB-8B33-B4F97A893521}"/>
              </a:ext>
            </a:extLst>
          </p:cNvPr>
          <p:cNvPicPr>
            <a:picLocks noChangeAspect="1"/>
          </p:cNvPicPr>
          <p:nvPr/>
        </p:nvPicPr>
        <p:blipFill>
          <a:blip r:embed="rId5"/>
          <a:stretch>
            <a:fillRect/>
          </a:stretch>
        </p:blipFill>
        <p:spPr>
          <a:xfrm>
            <a:off x="6715658" y="3811448"/>
            <a:ext cx="5115128" cy="2560323"/>
          </a:xfrm>
          <a:prstGeom prst="rect">
            <a:avLst/>
          </a:prstGeom>
        </p:spPr>
      </p:pic>
      <p:sp>
        <p:nvSpPr>
          <p:cNvPr id="6" name="TextBox 5">
            <a:extLst>
              <a:ext uri="{FF2B5EF4-FFF2-40B4-BE49-F238E27FC236}">
                <a16:creationId xmlns:a16="http://schemas.microsoft.com/office/drawing/2014/main" id="{0877C473-4B69-AB4B-A258-152968AD7D69}"/>
              </a:ext>
            </a:extLst>
          </p:cNvPr>
          <p:cNvSpPr txBox="1"/>
          <p:nvPr/>
        </p:nvSpPr>
        <p:spPr>
          <a:xfrm>
            <a:off x="175266" y="985145"/>
            <a:ext cx="7884213" cy="492443"/>
          </a:xfrm>
          <a:prstGeom prst="rect">
            <a:avLst/>
          </a:prstGeom>
          <a:noFill/>
        </p:spPr>
        <p:txBody>
          <a:bodyPr wrap="square" lIns="0" tIns="0" rIns="0" bIns="0" rtlCol="0">
            <a:spAutoFit/>
          </a:bodyPr>
          <a:lstStyle/>
          <a:p>
            <a:r>
              <a:rPr lang="en-US" sz="3200" b="1">
                <a:solidFill>
                  <a:schemeClr val="accent4"/>
                </a:solidFill>
                <a:latin typeface="Segoe UI Light" panose="020B0502040204020203" pitchFamily="34" charset="0"/>
                <a:cs typeface="Segoe UI Light" panose="020B0502040204020203" pitchFamily="34" charset="0"/>
              </a:rPr>
              <a:t>Host DNS Zones with High Availability</a:t>
            </a:r>
            <a:endParaRPr lang="en-US" sz="3200" b="1">
              <a:solidFill>
                <a:schemeClr val="accent4"/>
              </a:solidFill>
            </a:endParaRPr>
          </a:p>
        </p:txBody>
      </p:sp>
      <p:pic>
        <p:nvPicPr>
          <p:cNvPr id="7" name="Picture 6">
            <a:extLst>
              <a:ext uri="{FF2B5EF4-FFF2-40B4-BE49-F238E27FC236}">
                <a16:creationId xmlns:a16="http://schemas.microsoft.com/office/drawing/2014/main" id="{CFB142B1-A42F-CA44-91B1-5DB176AFBA2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658" y="0"/>
            <a:ext cx="1124140" cy="1124140"/>
          </a:xfrm>
          <a:prstGeom prst="rect">
            <a:avLst/>
          </a:prstGeom>
        </p:spPr>
      </p:pic>
    </p:spTree>
    <p:extLst>
      <p:ext uri="{BB962C8B-B14F-4D97-AF65-F5344CB8AC3E}">
        <p14:creationId xmlns:p14="http://schemas.microsoft.com/office/powerpoint/2010/main" val="422869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615553"/>
          </a:xfrm>
        </p:spPr>
        <p:txBody>
          <a:bodyPr/>
          <a:lstStyle/>
          <a:p>
            <a:r>
              <a:rPr lang="en-US" dirty="0"/>
              <a:t>Jon Ormond, Principal PM</a:t>
            </a:r>
          </a:p>
          <a:p>
            <a:r>
              <a:rPr lang="en-US" dirty="0"/>
              <a:t>Azure Networking</a:t>
            </a:r>
          </a:p>
        </p:txBody>
      </p:sp>
      <p:sp>
        <p:nvSpPr>
          <p:cNvPr id="6" name="Text Placeholder 5">
            <a:extLst>
              <a:ext uri="{FF2B5EF4-FFF2-40B4-BE49-F238E27FC236}">
                <a16:creationId xmlns:a16="http://schemas.microsoft.com/office/drawing/2014/main" id="{93049F9C-243B-4EF3-9188-C214B7BB2EFF}"/>
              </a:ext>
            </a:extLst>
          </p:cNvPr>
          <p:cNvSpPr>
            <a:spLocks noGrp="1"/>
          </p:cNvSpPr>
          <p:nvPr>
            <p:ph type="body" sz="quarter" idx="13"/>
          </p:nvPr>
        </p:nvSpPr>
        <p:spPr>
          <a:xfrm>
            <a:off x="8408988" y="589607"/>
            <a:ext cx="3200400" cy="307777"/>
          </a:xfrm>
        </p:spPr>
        <p:txBody>
          <a:bodyPr/>
          <a:lstStyle/>
          <a:p>
            <a:r>
              <a:rPr lang="en-US" dirty="0"/>
              <a:t>AI-CI-TS336</a:t>
            </a:r>
          </a:p>
        </p:txBody>
      </p:sp>
      <p:sp>
        <p:nvSpPr>
          <p:cNvPr id="4" name="Title 3"/>
          <p:cNvSpPr>
            <a:spLocks noGrp="1"/>
          </p:cNvSpPr>
          <p:nvPr>
            <p:ph type="title"/>
          </p:nvPr>
        </p:nvSpPr>
        <p:spPr/>
        <p:txBody>
          <a:bodyPr/>
          <a:lstStyle/>
          <a:p>
            <a:r>
              <a:rPr lang="en-US" dirty="0"/>
              <a:t>Mastering Azure networking concepts</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4D943C-117B-4371-9B2D-232190ABC072}"/>
              </a:ext>
            </a:extLst>
          </p:cNvPr>
          <p:cNvSpPr/>
          <p:nvPr/>
        </p:nvSpPr>
        <p:spPr bwMode="auto">
          <a:xfrm>
            <a:off x="5917096" y="1663349"/>
            <a:ext cx="6274904" cy="51946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07386" y="210121"/>
            <a:ext cx="11018520" cy="553998"/>
          </a:xfrm>
        </p:spPr>
        <p:txBody>
          <a:bodyPr/>
          <a:lstStyle/>
          <a:p>
            <a:r>
              <a:rPr lang="en-US"/>
              <a:t>Azure Virtual WAN</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46368" y="1987260"/>
            <a:ext cx="5318430" cy="4372902"/>
          </a:xfrm>
        </p:spPr>
        <p:txBody>
          <a:bodyPr>
            <a:normAutofit/>
          </a:bodyPr>
          <a:lstStyle/>
          <a:p>
            <a:pPr marL="0" indent="0">
              <a:buNone/>
            </a:pPr>
            <a:r>
              <a:rPr lang="en-US" sz="2400" dirty="0"/>
              <a:t>Branch to Azure, Branch to Branch</a:t>
            </a:r>
          </a:p>
          <a:p>
            <a:pPr marL="0" indent="0">
              <a:buNone/>
            </a:pPr>
            <a:endParaRPr lang="en-US" sz="2400" dirty="0"/>
          </a:p>
          <a:p>
            <a:pPr marL="0" indent="0">
              <a:buNone/>
            </a:pPr>
            <a:r>
              <a:rPr lang="en-US" sz="2400" dirty="0"/>
              <a:t>Automated provisioning and configuration</a:t>
            </a:r>
          </a:p>
          <a:p>
            <a:pPr marL="0" indent="0">
              <a:buNone/>
            </a:pPr>
            <a:endParaRPr lang="en-US" sz="2400" dirty="0"/>
          </a:p>
          <a:p>
            <a:pPr marL="0" indent="0">
              <a:buNone/>
            </a:pPr>
            <a:r>
              <a:rPr lang="en-US" sz="2400" dirty="0"/>
              <a:t>Scalability and high throughput</a:t>
            </a:r>
          </a:p>
          <a:p>
            <a:pPr marL="0" indent="0">
              <a:buNone/>
            </a:pPr>
            <a:endParaRPr lang="en-US" sz="2400" dirty="0"/>
          </a:p>
          <a:p>
            <a:pPr marL="0" indent="0">
              <a:buNone/>
            </a:pPr>
            <a:r>
              <a:rPr lang="en-US" sz="2400" dirty="0"/>
              <a:t>Large and growing integrated partner ecosystem</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2" name="Group 491">
            <a:extLst>
              <a:ext uri="{FF2B5EF4-FFF2-40B4-BE49-F238E27FC236}">
                <a16:creationId xmlns:a16="http://schemas.microsoft.com/office/drawing/2014/main" id="{A166F01E-528E-4F79-9C9B-3D67388F0FD0}"/>
              </a:ext>
            </a:extLst>
          </p:cNvPr>
          <p:cNvGrpSpPr/>
          <p:nvPr/>
        </p:nvGrpSpPr>
        <p:grpSpPr>
          <a:xfrm>
            <a:off x="6055964" y="1803258"/>
            <a:ext cx="6077830" cy="4969352"/>
            <a:chOff x="5651929" y="1299989"/>
            <a:chExt cx="6077830" cy="4969352"/>
          </a:xfrm>
        </p:grpSpPr>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6925081" y="2426281"/>
              <a:ext cx="1209269" cy="477421"/>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7814205" y="1716087"/>
              <a:ext cx="583834" cy="817326"/>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465312" y="2458027"/>
              <a:ext cx="852714" cy="57527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9788628" y="1770136"/>
              <a:ext cx="925188" cy="7131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7380934" y="1299989"/>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algn="ctr"/>
              <a:r>
                <a:rPr lang="en-US" sz="1100" err="1">
                  <a:gradFill>
                    <a:gsLst>
                      <a:gs pos="0">
                        <a:schemeClr val="bg1"/>
                      </a:gs>
                      <a:gs pos="100000">
                        <a:schemeClr val="bg1"/>
                      </a:gs>
                    </a:gsLst>
                  </a:gradFill>
                </a:rPr>
                <a:t>VNet</a:t>
              </a:r>
              <a:endParaRPr lang="en-US" sz="1100">
                <a:gradFill>
                  <a:gsLst>
                    <a:gs pos="0">
                      <a:schemeClr val="bg1"/>
                    </a:gs>
                    <a:gs pos="100000">
                      <a:schemeClr val="bg1"/>
                    </a:gs>
                  </a:gsLst>
                </a:gradFill>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7713079" y="2013221"/>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algn="ctr"/>
              <a:endParaRPr lang="en-US" sz="1050">
                <a:gradFill>
                  <a:gsLst>
                    <a:gs pos="0">
                      <a:schemeClr val="tx1"/>
                    </a:gs>
                    <a:gs pos="100000">
                      <a:schemeClr val="tx1"/>
                    </a:gs>
                  </a:gsLst>
                </a:gradFill>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6363994" y="202128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algn="ctr"/>
              <a:r>
                <a:rPr lang="en-US" sz="1100" err="1">
                  <a:gradFill>
                    <a:gsLst>
                      <a:gs pos="0">
                        <a:schemeClr val="bg1"/>
                      </a:gs>
                      <a:gs pos="100000">
                        <a:schemeClr val="bg1"/>
                      </a:gs>
                    </a:gsLst>
                  </a:gradFill>
                </a:rPr>
                <a:t>VNet</a:t>
              </a:r>
              <a:endParaRPr lang="en-US" sz="1100">
                <a:gradFill>
                  <a:gsLst>
                    <a:gs pos="0">
                      <a:schemeClr val="bg1"/>
                    </a:gs>
                    <a:gs pos="100000">
                      <a:schemeClr val="bg1"/>
                    </a:gs>
                  </a:gsLst>
                </a:gradFill>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281356" y="1525006"/>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algn="ctr"/>
              <a:r>
                <a:rPr lang="en-US" sz="1100" err="1">
                  <a:gradFill>
                    <a:gsLst>
                      <a:gs pos="0">
                        <a:schemeClr val="bg1"/>
                      </a:gs>
                      <a:gs pos="100000">
                        <a:schemeClr val="bg1"/>
                      </a:gs>
                    </a:gsLst>
                  </a:gradFill>
                </a:rPr>
                <a:t>VNet</a:t>
              </a:r>
              <a:endParaRPr lang="en-US" sz="1100">
                <a:gradFill>
                  <a:gsLst>
                    <a:gs pos="0">
                      <a:schemeClr val="bg1"/>
                    </a:gs>
                    <a:gs pos="100000">
                      <a:schemeClr val="bg1"/>
                    </a:gs>
                  </a:gsLst>
                </a:gradFill>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0864839" y="220774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algn="ctr"/>
              <a:r>
                <a:rPr lang="en-US" sz="1100" err="1">
                  <a:gradFill>
                    <a:gsLst>
                      <a:gs pos="0">
                        <a:schemeClr val="bg1"/>
                      </a:gs>
                      <a:gs pos="100000">
                        <a:schemeClr val="bg1"/>
                      </a:gs>
                    </a:gsLst>
                  </a:gradFill>
                </a:rPr>
                <a:t>VNet</a:t>
              </a:r>
              <a:endParaRPr lang="en-US" sz="1100">
                <a:gradFill>
                  <a:gsLst>
                    <a:gs pos="0">
                      <a:schemeClr val="bg1"/>
                    </a:gs>
                    <a:gs pos="100000">
                      <a:schemeClr val="bg1"/>
                    </a:gs>
                  </a:gsLst>
                </a:gradFill>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7148033" y="4679014"/>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8709389" y="4679014"/>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0270744" y="4679014"/>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p:cNvCxnSpPr>
            <p:nvPr/>
          </p:nvCxnSpPr>
          <p:spPr>
            <a:xfrm rot="5400000" flipH="1" flipV="1">
              <a:off x="7680367" y="3761500"/>
              <a:ext cx="618082" cy="121694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p:cNvCxnSpPr>
            <p:nvPr/>
          </p:nvCxnSpPr>
          <p:spPr>
            <a:xfrm rot="5400000" flipH="1" flipV="1">
              <a:off x="8850568" y="4152655"/>
              <a:ext cx="618082" cy="43463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p:cNvCxnSpPr>
            <p:nvPr/>
          </p:nvCxnSpPr>
          <p:spPr>
            <a:xfrm rot="16200000" flipV="1">
              <a:off x="10020769" y="4196136"/>
              <a:ext cx="618082" cy="347673"/>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7882404" y="4245658"/>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9043962" y="4245658"/>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0205519" y="4245658"/>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5972595" y="3661242"/>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057428" y="2926092"/>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algn="ctr" defTabSz="932472" fontAlgn="base">
                      <a:spcBef>
                        <a:spcPct val="0"/>
                      </a:spcBef>
                      <a:spcAft>
                        <a:spcPct val="0"/>
                      </a:spcAft>
                    </a:pPr>
                    <a:r>
                      <a:rPr lang="en-US" sz="1100">
                        <a:gradFill>
                          <a:gsLst>
                            <a:gs pos="40075">
                              <a:schemeClr val="tx1"/>
                            </a:gs>
                            <a:gs pos="30000">
                              <a:schemeClr val="tx1"/>
                            </a:gs>
                          </a:gsLst>
                          <a:lin ang="5400000" scaled="0"/>
                        </a:gradFill>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chemeClr val="accent1"/>
                          </a:gs>
                          <a:gs pos="30000">
                            <a:schemeClr val="accent1"/>
                          </a:gs>
                        </a:gsLst>
                        <a:lin ang="5400000" scaled="0"/>
                      </a:gradFill>
                      <a:effectLst/>
                      <a:uLnTx/>
                      <a:uFillTx/>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algn="ctr" defTabSz="932472" fontAlgn="base">
                      <a:spcBef>
                        <a:spcPct val="0"/>
                      </a:spcBef>
                      <a:spcAft>
                        <a:spcPct val="0"/>
                      </a:spcAft>
                    </a:pPr>
                    <a:r>
                      <a:rPr lang="en-US" sz="1100">
                        <a:gradFill>
                          <a:gsLst>
                            <a:gs pos="40075">
                              <a:schemeClr val="tx1"/>
                            </a:gs>
                            <a:gs pos="30000">
                              <a:schemeClr val="tx1"/>
                            </a:gs>
                          </a:gsLst>
                          <a:lin ang="5400000" scaled="0"/>
                        </a:gradFill>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chemeClr val="accent1"/>
                          </a:gs>
                          <a:gs pos="30000">
                            <a:schemeClr val="accent1"/>
                          </a:gs>
                        </a:gsLst>
                        <a:lin ang="5400000" scaled="0"/>
                      </a:gradFill>
                      <a:effectLst/>
                      <a:uLnTx/>
                      <a:uFillTx/>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algn="ctr" defTabSz="932472" fontAlgn="base">
                      <a:spcBef>
                        <a:spcPct val="0"/>
                      </a:spcBef>
                      <a:spcAft>
                        <a:spcPct val="0"/>
                      </a:spcAft>
                    </a:pPr>
                    <a:r>
                      <a:rPr lang="en-US" sz="1100">
                        <a:gradFill>
                          <a:gsLst>
                            <a:gs pos="40075">
                              <a:schemeClr val="tx1"/>
                            </a:gs>
                            <a:gs pos="30000">
                              <a:schemeClr val="tx1"/>
                            </a:gs>
                          </a:gsLst>
                          <a:lin ang="5400000" scaled="0"/>
                        </a:gradFill>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chemeClr val="accent1"/>
                          </a:gs>
                          <a:gs pos="30000">
                            <a:schemeClr val="accent1"/>
                          </a:gs>
                        </a:gsLst>
                        <a:lin ang="5400000" scaled="0"/>
                      </a:gradFill>
                      <a:effectLst/>
                      <a:uLnTx/>
                      <a:uFillTx/>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5651929" y="4679014"/>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stCxn id="542" idx="0"/>
            </p:cNvCxnSpPr>
            <p:nvPr/>
          </p:nvCxnSpPr>
          <p:spPr>
            <a:xfrm rot="5400000" flipH="1" flipV="1">
              <a:off x="6157066" y="3213441"/>
              <a:ext cx="1193338" cy="1737809"/>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5774204" y="338578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sp>
        <p:nvSpPr>
          <p:cNvPr id="81" name="TextBox 80">
            <a:extLst>
              <a:ext uri="{FF2B5EF4-FFF2-40B4-BE49-F238E27FC236}">
                <a16:creationId xmlns:a16="http://schemas.microsoft.com/office/drawing/2014/main" id="{700E3746-E650-F24B-8EA6-CCB3197C1978}"/>
              </a:ext>
            </a:extLst>
          </p:cNvPr>
          <p:cNvSpPr txBox="1"/>
          <p:nvPr/>
        </p:nvSpPr>
        <p:spPr>
          <a:xfrm rot="2617853">
            <a:off x="11018293" y="204493"/>
            <a:ext cx="1594261" cy="369332"/>
          </a:xfrm>
          <a:prstGeom prst="rect">
            <a:avLst/>
          </a:prstGeom>
          <a:solidFill>
            <a:srgbClr val="006600"/>
          </a:solidFill>
        </p:spPr>
        <p:txBody>
          <a:bodyPr wrap="square" rtlCol="0">
            <a:spAutoFit/>
          </a:bodyPr>
          <a:lstStyle/>
          <a:p>
            <a:pPr algn="ctr"/>
            <a:r>
              <a:rPr lang="en-US" dirty="0">
                <a:solidFill>
                  <a:schemeClr val="bg1"/>
                </a:solidFill>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368"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46368" y="998518"/>
            <a:ext cx="10744522" cy="492443"/>
          </a:xfrm>
          <a:prstGeom prst="rect">
            <a:avLst/>
          </a:prstGeom>
          <a:noFill/>
        </p:spPr>
        <p:txBody>
          <a:bodyPr wrap="square" lIns="0" tIns="0" rIns="0" bIns="0" rtlCol="0">
            <a:spAutoFit/>
          </a:bodyPr>
          <a:lstStyle/>
          <a:p>
            <a:pPr algn="l"/>
            <a:r>
              <a:rPr lang="en-US" sz="3200" dirty="0">
                <a:solidFill>
                  <a:srgbClr val="DC501C"/>
                </a:solidFill>
              </a:rPr>
              <a:t>Easy deployment of large-scale branch connectivity</a:t>
            </a:r>
          </a:p>
        </p:txBody>
      </p:sp>
    </p:spTree>
    <p:extLst>
      <p:ext uri="{BB962C8B-B14F-4D97-AF65-F5344CB8AC3E}">
        <p14:creationId xmlns:p14="http://schemas.microsoft.com/office/powerpoint/2010/main" val="427967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049078" y="913744"/>
            <a:ext cx="7142921" cy="59442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a:stCxn id="106" idx="18"/>
            <a:endCxn id="559" idx="1"/>
          </p:cNvCxnSpPr>
          <p:nvPr/>
        </p:nvCxnSpPr>
        <p:spPr>
          <a:xfrm>
            <a:off x="7378588" y="1518638"/>
            <a:ext cx="1270822" cy="2021717"/>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a:stCxn id="90" idx="20"/>
            <a:endCxn id="559" idx="2"/>
          </p:cNvCxnSpPr>
          <p:nvPr/>
        </p:nvCxnSpPr>
        <p:spPr>
          <a:xfrm>
            <a:off x="5912791" y="2330666"/>
            <a:ext cx="2650465" cy="141291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45486" y="248221"/>
            <a:ext cx="11018520" cy="553998"/>
          </a:xfrm>
        </p:spPr>
        <p:txBody>
          <a:bodyPr/>
          <a:lstStyle/>
          <a:p>
            <a:r>
              <a:rPr lang="en-US" dirty="0"/>
              <a:t>Azure Virtual WAN – Unified Cloud Connectivity</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98237" y="1909164"/>
            <a:ext cx="4907332" cy="4623710"/>
          </a:xfrm>
        </p:spPr>
        <p:txBody>
          <a:bodyPr>
            <a:noAutofit/>
          </a:bodyPr>
          <a:lstStyle/>
          <a:p>
            <a:pPr marL="0" indent="0">
              <a:buNone/>
            </a:pPr>
            <a:r>
              <a:rPr lang="en-US" sz="2400" dirty="0"/>
              <a:t>Hubs in Azure</a:t>
            </a:r>
          </a:p>
          <a:p>
            <a:pPr marL="0" indent="0">
              <a:buNone/>
            </a:pPr>
            <a:r>
              <a:rPr lang="en-US" sz="2400" dirty="0"/>
              <a:t>Enable/disable branch to branch</a:t>
            </a:r>
          </a:p>
          <a:p>
            <a:pPr marL="0" indent="0">
              <a:buNone/>
            </a:pPr>
            <a:r>
              <a:rPr lang="en-US" sz="2400" dirty="0"/>
              <a:t>IPsec IKEv1 and IKEv2</a:t>
            </a:r>
          </a:p>
          <a:p>
            <a:pPr marL="0" indent="0">
              <a:buNone/>
            </a:pPr>
            <a:r>
              <a:rPr lang="en-US" sz="2400" dirty="0"/>
              <a:t>Scale unit-based billing </a:t>
            </a:r>
          </a:p>
          <a:p>
            <a:pPr marL="0" indent="0">
              <a:buNone/>
            </a:pPr>
            <a:r>
              <a:rPr lang="en-US" sz="2400" dirty="0"/>
              <a:t>E2E Monitoring and Resource Health</a:t>
            </a:r>
          </a:p>
          <a:p>
            <a:pPr marL="0" indent="0">
              <a:buNone/>
            </a:pPr>
            <a:r>
              <a:rPr lang="en-US" sz="2400" dirty="0"/>
              <a:t>ExpressRoute (Preview)</a:t>
            </a:r>
          </a:p>
          <a:p>
            <a:pPr marL="0" indent="0">
              <a:buNone/>
            </a:pPr>
            <a:r>
              <a:rPr lang="en-US" sz="2400" dirty="0"/>
              <a:t>P2S with IKEv2 and OpenVPN (Preview)</a:t>
            </a:r>
          </a:p>
          <a:p>
            <a:pPr marL="0" indent="0">
              <a:buNone/>
            </a:pPr>
            <a:r>
              <a:rPr lang="en-US" sz="2400" dirty="0"/>
              <a:t>O365 Policy (Preview)</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662641" y="2158711"/>
            <a:ext cx="376777" cy="1087996"/>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9896947" y="1813828"/>
            <a:ext cx="0" cy="1012269"/>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882750" y="2988111"/>
            <a:ext cx="852714" cy="57527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206066" y="2300220"/>
            <a:ext cx="925188" cy="71312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464487" y="144121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algn="ctr"/>
            <a:r>
              <a:rPr lang="en-US" sz="1100" err="1">
                <a:gradFill>
                  <a:gsLst>
                    <a:gs pos="0">
                      <a:schemeClr val="bg1"/>
                    </a:gs>
                    <a:gs pos="100000">
                      <a:schemeClr val="bg1"/>
                    </a:gs>
                  </a:gsLst>
                </a:gradFill>
              </a:rPr>
              <a:t>VNet</a:t>
            </a:r>
            <a:endParaRPr lang="en-US" sz="1100">
              <a:gradFill>
                <a:gsLst>
                  <a:gs pos="0">
                    <a:schemeClr val="bg1"/>
                  </a:gs>
                  <a:gs pos="100000">
                    <a:schemeClr val="bg1"/>
                  </a:gs>
                </a:gsLst>
              </a:gradFill>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130517" y="2543305"/>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algn="ctr"/>
            <a:endParaRPr lang="en-US" sz="1050" dirty="0">
              <a:gradFill>
                <a:gsLst>
                  <a:gs pos="0">
                    <a:schemeClr val="tx1"/>
                  </a:gs>
                  <a:gs pos="100000">
                    <a:schemeClr val="tx1"/>
                  </a:gs>
                </a:gsLst>
              </a:gradFill>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206076" y="181085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algn="ctr"/>
            <a:r>
              <a:rPr lang="en-US" sz="1100" err="1">
                <a:gradFill>
                  <a:gsLst>
                    <a:gs pos="0">
                      <a:schemeClr val="bg1"/>
                    </a:gs>
                    <a:gs pos="100000">
                      <a:schemeClr val="bg1"/>
                    </a:gs>
                  </a:gsLst>
                </a:gradFill>
              </a:rPr>
              <a:t>VNet</a:t>
            </a:r>
            <a:endParaRPr lang="en-US" sz="1100">
              <a:gradFill>
                <a:gsLst>
                  <a:gs pos="0">
                    <a:schemeClr val="bg1"/>
                  </a:gs>
                  <a:gs pos="100000">
                    <a:schemeClr val="bg1"/>
                  </a:gs>
                </a:gsLst>
              </a:gradFill>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698794" y="2055090"/>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algn="ctr"/>
            <a:r>
              <a:rPr lang="en-US" sz="1100" err="1">
                <a:gradFill>
                  <a:gsLst>
                    <a:gs pos="0">
                      <a:schemeClr val="bg1"/>
                    </a:gs>
                    <a:gs pos="100000">
                      <a:schemeClr val="bg1"/>
                    </a:gs>
                  </a:gsLst>
                </a:gradFill>
              </a:rPr>
              <a:t>VNet</a:t>
            </a:r>
            <a:endParaRPr lang="en-US" sz="1100">
              <a:gradFill>
                <a:gsLst>
                  <a:gs pos="0">
                    <a:schemeClr val="bg1"/>
                  </a:gs>
                  <a:gs pos="100000">
                    <a:schemeClr val="bg1"/>
                  </a:gs>
                </a:gsLst>
              </a:gradFill>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1282277" y="2737825"/>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algn="ctr"/>
            <a:r>
              <a:rPr lang="en-US" sz="1100" err="1">
                <a:gradFill>
                  <a:gsLst>
                    <a:gs pos="0">
                      <a:schemeClr val="bg1"/>
                    </a:gs>
                    <a:gs pos="100000">
                      <a:schemeClr val="bg1"/>
                    </a:gs>
                  </a:gsLst>
                </a:gradFill>
              </a:rPr>
              <a:t>VNet</a:t>
            </a:r>
            <a:endParaRPr lang="en-US" sz="1100">
              <a:gradFill>
                <a:gsLst>
                  <a:gs pos="0">
                    <a:schemeClr val="bg1"/>
                  </a:gs>
                  <a:gs pos="100000">
                    <a:schemeClr val="bg1"/>
                  </a:gs>
                </a:gsLst>
              </a:gradFill>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8423922" y="5226915"/>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9768962" y="5226915"/>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1114002" y="5226915"/>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425347" y="4747600"/>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9975532" y="4542455"/>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631592" y="4511602"/>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8676216" y="4745547"/>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10234766" y="4763881"/>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1219870" y="4484694"/>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7560673" y="452352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474866" y="3456176"/>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algn="ctr" defTabSz="932472" fontAlgn="base">
                    <a:spcBef>
                      <a:spcPct val="0"/>
                    </a:spcBef>
                    <a:spcAft>
                      <a:spcPct val="0"/>
                    </a:spcAft>
                  </a:pPr>
                  <a:r>
                    <a:rPr lang="en-US" sz="1100">
                      <a:gradFill>
                        <a:gsLst>
                          <a:gs pos="40075">
                            <a:schemeClr val="tx1"/>
                          </a:gs>
                          <a:gs pos="30000">
                            <a:schemeClr val="tx1"/>
                          </a:gs>
                        </a:gsLst>
                        <a:lin ang="5400000" scaled="0"/>
                      </a:gradFill>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chemeClr val="accent1"/>
                        </a:gs>
                        <a:gs pos="30000">
                          <a:schemeClr val="accent1"/>
                        </a:gs>
                      </a:gsLst>
                      <a:lin ang="5400000" scaled="0"/>
                    </a:gradFill>
                    <a:effectLst/>
                    <a:uLnTx/>
                    <a:uFillTx/>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algn="ctr" defTabSz="932472" fontAlgn="base">
                    <a:spcBef>
                      <a:spcPct val="0"/>
                    </a:spcBef>
                    <a:spcAft>
                      <a:spcPct val="0"/>
                    </a:spcAft>
                  </a:pPr>
                  <a:r>
                    <a:rPr lang="en-US" sz="1100">
                      <a:gradFill>
                        <a:gsLst>
                          <a:gs pos="40075">
                            <a:schemeClr val="tx1"/>
                          </a:gs>
                          <a:gs pos="30000">
                            <a:schemeClr val="tx1"/>
                          </a:gs>
                        </a:gsLst>
                        <a:lin ang="5400000" scaled="0"/>
                      </a:gradFill>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chemeClr val="accent1"/>
                        </a:gs>
                        <a:gs pos="30000">
                          <a:schemeClr val="accent1"/>
                        </a:gs>
                      </a:gsLst>
                      <a:lin ang="5400000" scaled="0"/>
                    </a:gradFill>
                    <a:effectLst/>
                    <a:uLnTx/>
                    <a:uFillTx/>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algn="ctr" defTabSz="932472" fontAlgn="base">
                    <a:spcBef>
                      <a:spcPct val="0"/>
                    </a:spcBef>
                    <a:spcAft>
                      <a:spcPct val="0"/>
                    </a:spcAft>
                  </a:pPr>
                  <a:r>
                    <a:rPr lang="en-US" sz="1100">
                      <a:gradFill>
                        <a:gsLst>
                          <a:gs pos="40075">
                            <a:schemeClr val="tx1"/>
                          </a:gs>
                          <a:gs pos="30000">
                            <a:schemeClr val="tx1"/>
                          </a:gs>
                        </a:gsLst>
                        <a:lin ang="5400000" scaled="0"/>
                      </a:gradFill>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chemeClr val="accent1"/>
                        </a:gs>
                        <a:gs pos="30000">
                          <a:schemeClr val="accent1"/>
                        </a:gs>
                      </a:gsLst>
                      <a:lin ang="5400000" scaled="0"/>
                    </a:gradFill>
                    <a:effectLst/>
                    <a:uLnTx/>
                    <a:uFillTx/>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7078882" y="5226915"/>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cxnSpLocks/>
            <a:stCxn id="542" idx="0"/>
          </p:cNvCxnSpPr>
          <p:nvPr/>
        </p:nvCxnSpPr>
        <p:spPr>
          <a:xfrm rot="5400000" flipH="1" flipV="1">
            <a:off x="7430482" y="4233685"/>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7171517" y="453884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81" name="TextBox 80">
            <a:extLst>
              <a:ext uri="{FF2B5EF4-FFF2-40B4-BE49-F238E27FC236}">
                <a16:creationId xmlns:a16="http://schemas.microsoft.com/office/drawing/2014/main" id="{700E3746-E650-F24B-8EA6-CCB3197C1978}"/>
              </a:ext>
            </a:extLst>
          </p:cNvPr>
          <p:cNvSpPr txBox="1"/>
          <p:nvPr/>
        </p:nvSpPr>
        <p:spPr>
          <a:xfrm rot="2984524">
            <a:off x="11046001" y="167549"/>
            <a:ext cx="1594261" cy="369332"/>
          </a:xfrm>
          <a:prstGeom prst="rect">
            <a:avLst/>
          </a:prstGeom>
          <a:solidFill>
            <a:srgbClr val="006600"/>
          </a:solidFill>
        </p:spPr>
        <p:txBody>
          <a:bodyPr wrap="square" rtlCol="0">
            <a:spAutoFit/>
          </a:bodyPr>
          <a:lstStyle/>
          <a:p>
            <a:pPr algn="ctr"/>
            <a:r>
              <a:rPr lang="en-US">
                <a:solidFill>
                  <a:schemeClr val="bg1"/>
                </a:solidFill>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98237" y="1224542"/>
            <a:ext cx="4972104" cy="492443"/>
          </a:xfrm>
          <a:prstGeom prst="rect">
            <a:avLst/>
          </a:prstGeom>
          <a:noFill/>
        </p:spPr>
        <p:txBody>
          <a:bodyPr wrap="square" lIns="0" tIns="0" rIns="0" bIns="0" rtlCol="0">
            <a:spAutoFit/>
          </a:bodyPr>
          <a:lstStyle/>
          <a:p>
            <a:pPr algn="l"/>
            <a:r>
              <a:rPr lang="en-US" sz="3200" b="1">
                <a:solidFill>
                  <a:srgbClr val="F37521"/>
                </a:solidFill>
              </a:rPr>
              <a:t>Features</a:t>
            </a:r>
          </a:p>
        </p:txBody>
      </p:sp>
      <p:grpSp>
        <p:nvGrpSpPr>
          <p:cNvPr id="10" name="Group 9">
            <a:extLst>
              <a:ext uri="{FF2B5EF4-FFF2-40B4-BE49-F238E27FC236}">
                <a16:creationId xmlns:a16="http://schemas.microsoft.com/office/drawing/2014/main" id="{49F3B578-A508-410D-BF2C-1365BFF39079}"/>
              </a:ext>
            </a:extLst>
          </p:cNvPr>
          <p:cNvGrpSpPr/>
          <p:nvPr/>
        </p:nvGrpSpPr>
        <p:grpSpPr>
          <a:xfrm>
            <a:off x="5272934" y="1580508"/>
            <a:ext cx="1108738" cy="1566103"/>
            <a:chOff x="5000834" y="2369942"/>
            <a:chExt cx="1368472" cy="2197806"/>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5102552" y="4334511"/>
              <a:ext cx="1109394" cy="23323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69122" y="2830249"/>
            <a:ext cx="391427" cy="366188"/>
          </a:xfrm>
          <a:prstGeom prst="rect">
            <a:avLst/>
          </a:prstGeom>
        </p:spPr>
      </p:pic>
      <p:sp>
        <p:nvSpPr>
          <p:cNvPr id="106" name="EMI_E731">
            <a:extLst>
              <a:ext uri="{FF2B5EF4-FFF2-40B4-BE49-F238E27FC236}">
                <a16:creationId xmlns:a16="http://schemas.microsoft.com/office/drawing/2014/main" id="{DB003061-1E0C-4895-B65C-1BAA20A6233F}"/>
              </a:ext>
            </a:extLst>
          </p:cNvPr>
          <p:cNvSpPr>
            <a:spLocks noChangeAspect="1" noEditPoints="1"/>
          </p:cNvSpPr>
          <p:nvPr/>
        </p:nvSpPr>
        <p:spPr bwMode="auto">
          <a:xfrm>
            <a:off x="6993640" y="981925"/>
            <a:ext cx="769590" cy="1073165"/>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4" name="Rectangle 13">
            <a:extLst>
              <a:ext uri="{FF2B5EF4-FFF2-40B4-BE49-F238E27FC236}">
                <a16:creationId xmlns:a16="http://schemas.microsoft.com/office/drawing/2014/main" id="{5B3EB714-80E0-4CDF-A26F-6C4BC8C0EBEE}"/>
              </a:ext>
            </a:extLst>
          </p:cNvPr>
          <p:cNvSpPr/>
          <p:nvPr/>
        </p:nvSpPr>
        <p:spPr>
          <a:xfrm>
            <a:off x="6906826" y="2187604"/>
            <a:ext cx="795411" cy="258532"/>
          </a:xfrm>
          <a:prstGeom prst="rect">
            <a:avLst/>
          </a:prstGeom>
        </p:spPr>
        <p:txBody>
          <a:bodyPr wrap="none">
            <a:spAutoFit/>
          </a:bodyPr>
          <a:lstStyle/>
          <a:p>
            <a:pPr lvl="0" algn="ctr" defTabSz="914400">
              <a:lnSpc>
                <a:spcPct val="90000"/>
              </a:lnSpc>
              <a:spcAft>
                <a:spcPts val="600"/>
              </a:spcAft>
              <a:defRPr/>
            </a:pPr>
            <a:r>
              <a:rPr lang="en-US"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13217" y="2374532"/>
            <a:ext cx="391427" cy="36618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flipH="1">
            <a:off x="5431442" y="3690742"/>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flipH="1">
            <a:off x="5590147" y="3983859"/>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flipH="1">
            <a:off x="5849876" y="3665522"/>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flipH="1">
            <a:off x="5891403" y="3998616"/>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332000" y="3922707"/>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7195652" y="372120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sp>
        <p:nvSpPr>
          <p:cNvPr id="107" name="TextBox 106">
            <a:extLst>
              <a:ext uri="{FF2B5EF4-FFF2-40B4-BE49-F238E27FC236}">
                <a16:creationId xmlns:a16="http://schemas.microsoft.com/office/drawing/2014/main" id="{C4BA9BD8-9ABC-40D6-9D87-780F9472F588}"/>
              </a:ext>
            </a:extLst>
          </p:cNvPr>
          <p:cNvSpPr txBox="1"/>
          <p:nvPr/>
        </p:nvSpPr>
        <p:spPr>
          <a:xfrm>
            <a:off x="6394040" y="3201976"/>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09" name="TextBox 108">
            <a:extLst>
              <a:ext uri="{FF2B5EF4-FFF2-40B4-BE49-F238E27FC236}">
                <a16:creationId xmlns:a16="http://schemas.microsoft.com/office/drawing/2014/main" id="{0D3A6E54-D0C7-49F3-8B34-DF998FBD2393}"/>
              </a:ext>
            </a:extLst>
          </p:cNvPr>
          <p:cNvSpPr txBox="1"/>
          <p:nvPr/>
        </p:nvSpPr>
        <p:spPr>
          <a:xfrm>
            <a:off x="7146122" y="2700919"/>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Tree>
    <p:extLst>
      <p:ext uri="{BB962C8B-B14F-4D97-AF65-F5344CB8AC3E}">
        <p14:creationId xmlns:p14="http://schemas.microsoft.com/office/powerpoint/2010/main" val="33407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A0DE284-A3DB-2A44-A440-AF744BB5F6B4}"/>
              </a:ext>
            </a:extLst>
          </p:cNvPr>
          <p:cNvSpPr/>
          <p:nvPr/>
        </p:nvSpPr>
        <p:spPr bwMode="auto">
          <a:xfrm>
            <a:off x="380124" y="3010993"/>
            <a:ext cx="11431187" cy="3040380"/>
          </a:xfrm>
          <a:prstGeom prst="roundRect">
            <a:avLst>
              <a:gd name="adj" fmla="val 5884"/>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01D0F875-3E8F-4435-8B33-2C0CA7A54D24}"/>
              </a:ext>
            </a:extLst>
          </p:cNvPr>
          <p:cNvSpPr>
            <a:spLocks noGrp="1"/>
          </p:cNvSpPr>
          <p:nvPr>
            <p:ph type="title"/>
          </p:nvPr>
        </p:nvSpPr>
        <p:spPr>
          <a:xfrm>
            <a:off x="488718" y="315651"/>
            <a:ext cx="11018520" cy="553998"/>
          </a:xfrm>
        </p:spPr>
        <p:txBody>
          <a:bodyPr/>
          <a:lstStyle/>
          <a:p>
            <a:r>
              <a:rPr lang="en-US" dirty="0"/>
              <a:t>Network Monitoring</a:t>
            </a:r>
          </a:p>
        </p:txBody>
      </p:sp>
      <p:grpSp>
        <p:nvGrpSpPr>
          <p:cNvPr id="96" name="Group 95">
            <a:extLst>
              <a:ext uri="{FF2B5EF4-FFF2-40B4-BE49-F238E27FC236}">
                <a16:creationId xmlns:a16="http://schemas.microsoft.com/office/drawing/2014/main" id="{887658D9-66F2-4462-A8D2-942484710A72}"/>
              </a:ext>
            </a:extLst>
          </p:cNvPr>
          <p:cNvGrpSpPr/>
          <p:nvPr/>
        </p:nvGrpSpPr>
        <p:grpSpPr>
          <a:xfrm>
            <a:off x="466771" y="4547323"/>
            <a:ext cx="3158892" cy="1116541"/>
            <a:chOff x="6943044" y="3426017"/>
            <a:chExt cx="3158892" cy="1116541"/>
          </a:xfrm>
        </p:grpSpPr>
        <p:sp>
          <p:nvSpPr>
            <p:cNvPr id="97" name="Rectangle: Rounded Corners 96">
              <a:extLst>
                <a:ext uri="{FF2B5EF4-FFF2-40B4-BE49-F238E27FC236}">
                  <a16:creationId xmlns:a16="http://schemas.microsoft.com/office/drawing/2014/main" id="{9E5E666B-EA90-4ED1-ADB5-25D93C5C1425}"/>
                </a:ext>
              </a:extLst>
            </p:cNvPr>
            <p:cNvSpPr/>
            <p:nvPr/>
          </p:nvSpPr>
          <p:spPr bwMode="auto">
            <a:xfrm>
              <a:off x="6943044" y="3553205"/>
              <a:ext cx="3158892"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98" name="Group 97">
              <a:extLst>
                <a:ext uri="{FF2B5EF4-FFF2-40B4-BE49-F238E27FC236}">
                  <a16:creationId xmlns:a16="http://schemas.microsoft.com/office/drawing/2014/main" id="{16E94EC9-BB75-4095-9A0B-A15D615A9CFE}"/>
                </a:ext>
              </a:extLst>
            </p:cNvPr>
            <p:cNvGrpSpPr/>
            <p:nvPr/>
          </p:nvGrpSpPr>
          <p:grpSpPr>
            <a:xfrm>
              <a:off x="7121666" y="3426017"/>
              <a:ext cx="2707155" cy="1014877"/>
              <a:chOff x="7589986" y="2859805"/>
              <a:chExt cx="2761439" cy="1035228"/>
            </a:xfrm>
          </p:grpSpPr>
          <p:grpSp>
            <p:nvGrpSpPr>
              <p:cNvPr id="99" name="Group 98">
                <a:extLst>
                  <a:ext uri="{FF2B5EF4-FFF2-40B4-BE49-F238E27FC236}">
                    <a16:creationId xmlns:a16="http://schemas.microsoft.com/office/drawing/2014/main" id="{D4FCB7AF-A900-4466-B24C-141A60B068A9}"/>
                  </a:ext>
                </a:extLst>
              </p:cNvPr>
              <p:cNvGrpSpPr/>
              <p:nvPr/>
            </p:nvGrpSpPr>
            <p:grpSpPr>
              <a:xfrm>
                <a:off x="7589986" y="3091461"/>
                <a:ext cx="1428296" cy="803572"/>
                <a:chOff x="7796612" y="2998661"/>
                <a:chExt cx="1428296" cy="803572"/>
              </a:xfrm>
            </p:grpSpPr>
            <p:pic>
              <p:nvPicPr>
                <p:cNvPr id="109" name="Graphic 108">
                  <a:extLst>
                    <a:ext uri="{FF2B5EF4-FFF2-40B4-BE49-F238E27FC236}">
                      <a16:creationId xmlns:a16="http://schemas.microsoft.com/office/drawing/2014/main" id="{FA678ADE-3BCD-4C11-978C-6528CC2F236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75178" y="2998661"/>
                  <a:ext cx="471148" cy="471148"/>
                </a:xfrm>
                <a:prstGeom prst="rect">
                  <a:avLst/>
                </a:prstGeom>
              </p:spPr>
            </p:pic>
            <p:sp>
              <p:nvSpPr>
                <p:cNvPr id="113" name="TextBox 112">
                  <a:extLst>
                    <a:ext uri="{FF2B5EF4-FFF2-40B4-BE49-F238E27FC236}">
                      <a16:creationId xmlns:a16="http://schemas.microsoft.com/office/drawing/2014/main" id="{F2CC95E0-CDC0-40F6-BB4D-90D5989D2304}"/>
                    </a:ext>
                  </a:extLst>
                </p:cNvPr>
                <p:cNvSpPr txBox="1"/>
                <p:nvPr/>
              </p:nvSpPr>
              <p:spPr>
                <a:xfrm>
                  <a:off x="7796612" y="3451368"/>
                  <a:ext cx="1428296"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00" name="Group 99">
                <a:extLst>
                  <a:ext uri="{FF2B5EF4-FFF2-40B4-BE49-F238E27FC236}">
                    <a16:creationId xmlns:a16="http://schemas.microsoft.com/office/drawing/2014/main" id="{ED6B496E-2E8B-4C0F-850D-F2AB087775D1}"/>
                  </a:ext>
                </a:extLst>
              </p:cNvPr>
              <p:cNvGrpSpPr/>
              <p:nvPr/>
            </p:nvGrpSpPr>
            <p:grpSpPr>
              <a:xfrm>
                <a:off x="8923128" y="3091461"/>
                <a:ext cx="1428297" cy="803503"/>
                <a:chOff x="8833320" y="2998661"/>
                <a:chExt cx="1428297" cy="803503"/>
              </a:xfrm>
            </p:grpSpPr>
            <p:pic>
              <p:nvPicPr>
                <p:cNvPr id="106" name="Graphic 105">
                  <a:extLst>
                    <a:ext uri="{FF2B5EF4-FFF2-40B4-BE49-F238E27FC236}">
                      <a16:creationId xmlns:a16="http://schemas.microsoft.com/office/drawing/2014/main" id="{574C0715-E87B-4A03-A418-DE2D02C533C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71180" y="2998661"/>
                  <a:ext cx="471148" cy="471148"/>
                </a:xfrm>
                <a:prstGeom prst="rect">
                  <a:avLst/>
                </a:prstGeom>
              </p:spPr>
            </p:pic>
            <p:sp>
              <p:nvSpPr>
                <p:cNvPr id="108" name="TextBox 107">
                  <a:extLst>
                    <a:ext uri="{FF2B5EF4-FFF2-40B4-BE49-F238E27FC236}">
                      <a16:creationId xmlns:a16="http://schemas.microsoft.com/office/drawing/2014/main" id="{55D2063A-977E-463D-A408-51D84B81D94E}"/>
                    </a:ext>
                  </a:extLst>
                </p:cNvPr>
                <p:cNvSpPr txBox="1"/>
                <p:nvPr/>
              </p:nvSpPr>
              <p:spPr>
                <a:xfrm>
                  <a:off x="8833320" y="3451368"/>
                  <a:ext cx="1428297" cy="350796"/>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Traffic Analytics </a:t>
                  </a:r>
                </a:p>
              </p:txBody>
            </p:sp>
          </p:grpSp>
          <p:sp>
            <p:nvSpPr>
              <p:cNvPr id="103" name="TextBox 102">
                <a:extLst>
                  <a:ext uri="{FF2B5EF4-FFF2-40B4-BE49-F238E27FC236}">
                    <a16:creationId xmlns:a16="http://schemas.microsoft.com/office/drawing/2014/main" id="{28FB588F-6E72-459B-A14A-82BB6B9CBDEC}"/>
                  </a:ext>
                </a:extLst>
              </p:cNvPr>
              <p:cNvSpPr txBox="1"/>
              <p:nvPr/>
            </p:nvSpPr>
            <p:spPr>
              <a:xfrm>
                <a:off x="7594276" y="2859805"/>
                <a:ext cx="727122" cy="286232"/>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Semibold"/>
                    <a:ea typeface="+mn-ea"/>
                    <a:cs typeface="+mn-cs"/>
                  </a:rPr>
                  <a:t>Analyze</a:t>
                </a:r>
              </a:p>
            </p:txBody>
          </p:sp>
        </p:grpSp>
      </p:grpSp>
      <p:grpSp>
        <p:nvGrpSpPr>
          <p:cNvPr id="115" name="Group 114">
            <a:extLst>
              <a:ext uri="{FF2B5EF4-FFF2-40B4-BE49-F238E27FC236}">
                <a16:creationId xmlns:a16="http://schemas.microsoft.com/office/drawing/2014/main" id="{FC78A276-B4EB-4C23-B999-848C05948996}"/>
              </a:ext>
            </a:extLst>
          </p:cNvPr>
          <p:cNvGrpSpPr/>
          <p:nvPr/>
        </p:nvGrpSpPr>
        <p:grpSpPr>
          <a:xfrm>
            <a:off x="493040" y="3222772"/>
            <a:ext cx="3139991" cy="1162787"/>
            <a:chOff x="6943044" y="2260229"/>
            <a:chExt cx="3132623" cy="1162787"/>
          </a:xfrm>
        </p:grpSpPr>
        <p:sp>
          <p:nvSpPr>
            <p:cNvPr id="119" name="Rectangle: Rounded Corners 118">
              <a:extLst>
                <a:ext uri="{FF2B5EF4-FFF2-40B4-BE49-F238E27FC236}">
                  <a16:creationId xmlns:a16="http://schemas.microsoft.com/office/drawing/2014/main" id="{1387C006-FEA4-4C78-94D2-0AECED3A2935}"/>
                </a:ext>
              </a:extLst>
            </p:cNvPr>
            <p:cNvSpPr/>
            <p:nvPr/>
          </p:nvSpPr>
          <p:spPr bwMode="auto">
            <a:xfrm>
              <a:off x="6943044" y="2433663"/>
              <a:ext cx="3132623"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446CC2D-1C44-4A29-9514-7BCCD79CD8C4}"/>
                </a:ext>
              </a:extLst>
            </p:cNvPr>
            <p:cNvGrpSpPr/>
            <p:nvPr/>
          </p:nvGrpSpPr>
          <p:grpSpPr>
            <a:xfrm>
              <a:off x="7118257" y="2260229"/>
              <a:ext cx="2957407" cy="1092876"/>
              <a:chOff x="7586508" y="1670641"/>
              <a:chExt cx="3016710" cy="1114791"/>
            </a:xfrm>
          </p:grpSpPr>
          <p:grpSp>
            <p:nvGrpSpPr>
              <p:cNvPr id="127" name="Group 126">
                <a:extLst>
                  <a:ext uri="{FF2B5EF4-FFF2-40B4-BE49-F238E27FC236}">
                    <a16:creationId xmlns:a16="http://schemas.microsoft.com/office/drawing/2014/main" id="{D03CDA1A-12E5-43B2-AEC2-CE5E221536A8}"/>
                  </a:ext>
                </a:extLst>
              </p:cNvPr>
              <p:cNvGrpSpPr/>
              <p:nvPr/>
            </p:nvGrpSpPr>
            <p:grpSpPr>
              <a:xfrm>
                <a:off x="7815002" y="1976304"/>
                <a:ext cx="1005840" cy="801145"/>
                <a:chOff x="7789320" y="1769320"/>
                <a:chExt cx="1005840" cy="801145"/>
              </a:xfrm>
            </p:grpSpPr>
            <p:pic>
              <p:nvPicPr>
                <p:cNvPr id="130" name="Graphic 129">
                  <a:extLst>
                    <a:ext uri="{FF2B5EF4-FFF2-40B4-BE49-F238E27FC236}">
                      <a16:creationId xmlns:a16="http://schemas.microsoft.com/office/drawing/2014/main" id="{31FED183-D5E6-48AE-8522-2F6907B0437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08084" y="1769320"/>
                  <a:ext cx="471148" cy="471148"/>
                </a:xfrm>
                <a:prstGeom prst="rect">
                  <a:avLst/>
                </a:prstGeom>
              </p:spPr>
            </p:pic>
            <p:sp>
              <p:nvSpPr>
                <p:cNvPr id="131" name="TextBox 130">
                  <a:extLst>
                    <a:ext uri="{FF2B5EF4-FFF2-40B4-BE49-F238E27FC236}">
                      <a16:creationId xmlns:a16="http://schemas.microsoft.com/office/drawing/2014/main" id="{4EAFA247-8207-47DD-B1ED-A36A533BC998}"/>
                    </a:ext>
                  </a:extLst>
                </p:cNvPr>
                <p:cNvSpPr txBox="1"/>
                <p:nvPr/>
              </p:nvSpPr>
              <p:spPr>
                <a:xfrm>
                  <a:off x="7789320" y="2219600"/>
                  <a:ext cx="1005840"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sp>
            <p:nvSpPr>
              <p:cNvPr id="128" name="TextBox 127">
                <a:extLst>
                  <a:ext uri="{FF2B5EF4-FFF2-40B4-BE49-F238E27FC236}">
                    <a16:creationId xmlns:a16="http://schemas.microsoft.com/office/drawing/2014/main" id="{777E0EC7-2327-4E00-888C-52C6D205D901}"/>
                  </a:ext>
                </a:extLst>
              </p:cNvPr>
              <p:cNvSpPr txBox="1"/>
              <p:nvPr/>
            </p:nvSpPr>
            <p:spPr>
              <a:xfrm>
                <a:off x="8752797" y="2434636"/>
                <a:ext cx="1850421" cy="350796"/>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Network Topology </a:t>
                </a:r>
              </a:p>
            </p:txBody>
          </p:sp>
          <p:sp>
            <p:nvSpPr>
              <p:cNvPr id="129" name="TextBox 128">
                <a:extLst>
                  <a:ext uri="{FF2B5EF4-FFF2-40B4-BE49-F238E27FC236}">
                    <a16:creationId xmlns:a16="http://schemas.microsoft.com/office/drawing/2014/main" id="{2563721F-7972-4D2F-8BE4-5BD585CF7F3A}"/>
                  </a:ext>
                </a:extLst>
              </p:cNvPr>
              <p:cNvSpPr txBox="1"/>
              <p:nvPr/>
            </p:nvSpPr>
            <p:spPr>
              <a:xfrm>
                <a:off x="7586508" y="1670641"/>
                <a:ext cx="800860" cy="286232"/>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Semibold"/>
                    <a:ea typeface="+mn-ea"/>
                    <a:cs typeface="+mn-cs"/>
                  </a:rPr>
                  <a:t>Visualize</a:t>
                </a:r>
              </a:p>
            </p:txBody>
          </p:sp>
        </p:grpSp>
        <p:pic>
          <p:nvPicPr>
            <p:cNvPr id="126" name="Picture 125">
              <a:extLst>
                <a:ext uri="{FF2B5EF4-FFF2-40B4-BE49-F238E27FC236}">
                  <a16:creationId xmlns:a16="http://schemas.microsoft.com/office/drawing/2014/main" id="{35B25A5B-E0A4-4B3D-9FE1-1587BF650A3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810209" y="2540835"/>
              <a:ext cx="617730" cy="552706"/>
            </a:xfrm>
            <a:prstGeom prst="rect">
              <a:avLst/>
            </a:prstGeom>
          </p:spPr>
        </p:pic>
      </p:grpSp>
      <p:grpSp>
        <p:nvGrpSpPr>
          <p:cNvPr id="132" name="Group 131">
            <a:extLst>
              <a:ext uri="{FF2B5EF4-FFF2-40B4-BE49-F238E27FC236}">
                <a16:creationId xmlns:a16="http://schemas.microsoft.com/office/drawing/2014/main" id="{B48F5592-9F27-4B2E-9899-E1CF2AC71C92}"/>
              </a:ext>
            </a:extLst>
          </p:cNvPr>
          <p:cNvGrpSpPr/>
          <p:nvPr/>
        </p:nvGrpSpPr>
        <p:grpSpPr>
          <a:xfrm>
            <a:off x="3869048" y="3235802"/>
            <a:ext cx="4499513" cy="2428061"/>
            <a:chOff x="4573157" y="1786137"/>
            <a:chExt cx="4499513" cy="2319602"/>
          </a:xfrm>
        </p:grpSpPr>
        <p:sp>
          <p:nvSpPr>
            <p:cNvPr id="133" name="Rectangle: Rounded Corners 132">
              <a:extLst>
                <a:ext uri="{FF2B5EF4-FFF2-40B4-BE49-F238E27FC236}">
                  <a16:creationId xmlns:a16="http://schemas.microsoft.com/office/drawing/2014/main" id="{F4CE46E5-3C22-41E9-95B0-EA13728D8007}"/>
                </a:ext>
              </a:extLst>
            </p:cNvPr>
            <p:cNvSpPr/>
            <p:nvPr/>
          </p:nvSpPr>
          <p:spPr bwMode="auto">
            <a:xfrm>
              <a:off x="4573157" y="1941624"/>
              <a:ext cx="4499513" cy="2164115"/>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4" name="TextBox 133">
              <a:extLst>
                <a:ext uri="{FF2B5EF4-FFF2-40B4-BE49-F238E27FC236}">
                  <a16:creationId xmlns:a16="http://schemas.microsoft.com/office/drawing/2014/main" id="{2F880D6D-1A5F-4906-8C04-485234DF2723}"/>
                </a:ext>
              </a:extLst>
            </p:cNvPr>
            <p:cNvSpPr txBox="1"/>
            <p:nvPr/>
          </p:nvSpPr>
          <p:spPr>
            <a:xfrm>
              <a:off x="5821065" y="2524958"/>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ER Monitor</a:t>
              </a:r>
            </a:p>
          </p:txBody>
        </p:sp>
        <p:pic>
          <p:nvPicPr>
            <p:cNvPr id="135" name="Graphic 134">
              <a:extLst>
                <a:ext uri="{FF2B5EF4-FFF2-40B4-BE49-F238E27FC236}">
                  <a16:creationId xmlns:a16="http://schemas.microsoft.com/office/drawing/2014/main" id="{2A44CBA7-ACDE-4028-9785-7FF39369AA0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82346" y="2914612"/>
              <a:ext cx="457200" cy="457200"/>
            </a:xfrm>
            <a:prstGeom prst="rect">
              <a:avLst/>
            </a:prstGeom>
          </p:spPr>
        </p:pic>
        <p:sp>
          <p:nvSpPr>
            <p:cNvPr id="136" name="TextBox 135">
              <a:extLst>
                <a:ext uri="{FF2B5EF4-FFF2-40B4-BE49-F238E27FC236}">
                  <a16:creationId xmlns:a16="http://schemas.microsoft.com/office/drawing/2014/main" id="{920EF2CC-D06C-4F88-A1E9-386B1937625D}"/>
                </a:ext>
              </a:extLst>
            </p:cNvPr>
            <p:cNvSpPr txBox="1"/>
            <p:nvPr/>
          </p:nvSpPr>
          <p:spPr>
            <a:xfrm>
              <a:off x="5695138" y="3407600"/>
              <a:ext cx="1499998" cy="5067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Connection Troubleshoot</a:t>
              </a:r>
            </a:p>
          </p:txBody>
        </p:sp>
        <p:sp>
          <p:nvSpPr>
            <p:cNvPr id="137" name="TextBox 136">
              <a:extLst>
                <a:ext uri="{FF2B5EF4-FFF2-40B4-BE49-F238E27FC236}">
                  <a16:creationId xmlns:a16="http://schemas.microsoft.com/office/drawing/2014/main" id="{D606A72D-667D-40FA-9F14-B4EECC28B6F9}"/>
                </a:ext>
              </a:extLst>
            </p:cNvPr>
            <p:cNvSpPr txBox="1"/>
            <p:nvPr/>
          </p:nvSpPr>
          <p:spPr>
            <a:xfrm>
              <a:off x="4796303" y="1786137"/>
              <a:ext cx="2072280" cy="280569"/>
            </a:xfrm>
            <a:prstGeom prst="rect">
              <a:avLst/>
            </a:prstGeom>
            <a:solidFill>
              <a:schemeClr val="bg2"/>
            </a:solidFill>
          </p:spPr>
          <p:txBody>
            <a:bodyPr wrap="square" lIns="44821" tIns="44821" rIns="44821" bIns="44821"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Semibold"/>
                  <a:ea typeface="+mn-ea"/>
                  <a:cs typeface="+mn-cs"/>
                </a:rPr>
                <a:t>Monitor &amp; Troubleshoot </a:t>
              </a:r>
            </a:p>
          </p:txBody>
        </p:sp>
        <p:sp>
          <p:nvSpPr>
            <p:cNvPr id="138" name="TextBox 137">
              <a:extLst>
                <a:ext uri="{FF2B5EF4-FFF2-40B4-BE49-F238E27FC236}">
                  <a16:creationId xmlns:a16="http://schemas.microsoft.com/office/drawing/2014/main" id="{96CED8BB-9B93-43F4-BD0E-54F1B714AA51}"/>
                </a:ext>
              </a:extLst>
            </p:cNvPr>
            <p:cNvSpPr txBox="1"/>
            <p:nvPr/>
          </p:nvSpPr>
          <p:spPr>
            <a:xfrm>
              <a:off x="4589379" y="2449741"/>
              <a:ext cx="1026033" cy="5067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Connection Monitor</a:t>
              </a:r>
            </a:p>
          </p:txBody>
        </p:sp>
        <p:pic>
          <p:nvPicPr>
            <p:cNvPr id="139" name="Picture 138">
              <a:extLst>
                <a:ext uri="{FF2B5EF4-FFF2-40B4-BE49-F238E27FC236}">
                  <a16:creationId xmlns:a16="http://schemas.microsoft.com/office/drawing/2014/main" id="{A2314B2B-D0D3-43AE-AADB-98DD2AAA5F47}"/>
                </a:ext>
              </a:extLst>
            </p:cNvPr>
            <p:cNvPicPr>
              <a:picLocks noChangeAspect="1"/>
            </p:cNvPicPr>
            <p:nvPr/>
          </p:nvPicPr>
          <p:blipFill>
            <a:blip r:embed="rId1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3">
                      <a14:imgEffect>
                        <a14:brightnessContrast contrast="-40000"/>
                      </a14:imgEffect>
                    </a14:imgLayer>
                  </a14:imgProps>
                </a:ext>
              </a:extLst>
            </a:blip>
            <a:stretch>
              <a:fillRect/>
            </a:stretch>
          </p:blipFill>
          <p:spPr>
            <a:xfrm>
              <a:off x="4838779" y="2063256"/>
              <a:ext cx="457200" cy="457200"/>
            </a:xfrm>
            <a:prstGeom prst="rect">
              <a:avLst/>
            </a:prstGeom>
          </p:spPr>
        </p:pic>
        <p:sp>
          <p:nvSpPr>
            <p:cNvPr id="140" name="TextBox 139">
              <a:extLst>
                <a:ext uri="{FF2B5EF4-FFF2-40B4-BE49-F238E27FC236}">
                  <a16:creationId xmlns:a16="http://schemas.microsoft.com/office/drawing/2014/main" id="{10110E10-C431-4B77-AA17-E43BD79D108F}"/>
                </a:ext>
              </a:extLst>
            </p:cNvPr>
            <p:cNvSpPr txBox="1"/>
            <p:nvPr/>
          </p:nvSpPr>
          <p:spPr>
            <a:xfrm>
              <a:off x="6868583" y="2454451"/>
              <a:ext cx="1117531" cy="5067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VPN Troubleshoot</a:t>
              </a:r>
            </a:p>
          </p:txBody>
        </p:sp>
        <p:pic>
          <p:nvPicPr>
            <p:cNvPr id="141" name="Picture 140">
              <a:extLst>
                <a:ext uri="{FF2B5EF4-FFF2-40B4-BE49-F238E27FC236}">
                  <a16:creationId xmlns:a16="http://schemas.microsoft.com/office/drawing/2014/main" id="{19713F32-4383-4536-88F3-8F68BE8D944D}"/>
                </a:ext>
              </a:extLst>
            </p:cNvPr>
            <p:cNvPicPr>
              <a:picLocks noChangeAspect="1"/>
            </p:cNvPicPr>
            <p:nvPr/>
          </p:nvPicPr>
          <p:blipFill>
            <a:blip r:embed="rId14"/>
            <a:stretch>
              <a:fillRect/>
            </a:stretch>
          </p:blipFill>
          <p:spPr>
            <a:xfrm>
              <a:off x="6076789" y="2112579"/>
              <a:ext cx="369569" cy="375085"/>
            </a:xfrm>
            <a:prstGeom prst="rect">
              <a:avLst/>
            </a:prstGeom>
          </p:spPr>
        </p:pic>
        <p:pic>
          <p:nvPicPr>
            <p:cNvPr id="142" name="Picture 141">
              <a:extLst>
                <a:ext uri="{FF2B5EF4-FFF2-40B4-BE49-F238E27FC236}">
                  <a16:creationId xmlns:a16="http://schemas.microsoft.com/office/drawing/2014/main" id="{DC8B1911-0C10-4E20-BF7B-05BD0FEEA76E}"/>
                </a:ext>
              </a:extLst>
            </p:cNvPr>
            <p:cNvPicPr>
              <a:picLocks noChangeAspect="1"/>
            </p:cNvPicPr>
            <p:nvPr/>
          </p:nvPicPr>
          <p:blipFill>
            <a:blip r:embed="rId15">
              <a:duotone>
                <a:prstClr val="black"/>
                <a:schemeClr val="accent1">
                  <a:tint val="45000"/>
                  <a:satMod val="400000"/>
                </a:schemeClr>
              </a:duotone>
            </a:blip>
            <a:stretch>
              <a:fillRect/>
            </a:stretch>
          </p:blipFill>
          <p:spPr>
            <a:xfrm>
              <a:off x="7227168" y="2136617"/>
              <a:ext cx="390178" cy="384081"/>
            </a:xfrm>
            <a:prstGeom prst="rect">
              <a:avLst/>
            </a:prstGeom>
          </p:spPr>
        </p:pic>
        <p:pic>
          <p:nvPicPr>
            <p:cNvPr id="143" name="Picture 142">
              <a:extLst>
                <a:ext uri="{FF2B5EF4-FFF2-40B4-BE49-F238E27FC236}">
                  <a16:creationId xmlns:a16="http://schemas.microsoft.com/office/drawing/2014/main" id="{B05DFF67-598E-49B4-BFB1-5FE6EEF9BC64}"/>
                </a:ext>
              </a:extLst>
            </p:cNvPr>
            <p:cNvPicPr>
              <a:picLocks noChangeAspect="1"/>
            </p:cNvPicPr>
            <p:nvPr/>
          </p:nvPicPr>
          <p:blipFill>
            <a:blip r:embed="rId1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3">
                      <a14:imgEffect>
                        <a14:brightnessContrast contrast="-40000"/>
                      </a14:imgEffect>
                    </a14:imgLayer>
                  </a14:imgProps>
                </a:ext>
              </a:extLst>
            </a:blip>
            <a:stretch>
              <a:fillRect/>
            </a:stretch>
          </p:blipFill>
          <p:spPr>
            <a:xfrm>
              <a:off x="6171368" y="3004528"/>
              <a:ext cx="457200" cy="457200"/>
            </a:xfrm>
            <a:prstGeom prst="rect">
              <a:avLst/>
            </a:prstGeom>
          </p:spPr>
        </p:pic>
        <p:sp>
          <p:nvSpPr>
            <p:cNvPr id="144" name="TextBox 143">
              <a:extLst>
                <a:ext uri="{FF2B5EF4-FFF2-40B4-BE49-F238E27FC236}">
                  <a16:creationId xmlns:a16="http://schemas.microsoft.com/office/drawing/2014/main" id="{29B9CF68-79C9-4A82-A7DE-C49092C565FA}"/>
                </a:ext>
              </a:extLst>
            </p:cNvPr>
            <p:cNvSpPr txBox="1"/>
            <p:nvPr/>
          </p:nvSpPr>
          <p:spPr>
            <a:xfrm>
              <a:off x="6960152" y="3435826"/>
              <a:ext cx="986067" cy="5067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Packet Capture</a:t>
              </a:r>
            </a:p>
          </p:txBody>
        </p:sp>
      </p:grpSp>
      <p:grpSp>
        <p:nvGrpSpPr>
          <p:cNvPr id="149" name="Group 148">
            <a:extLst>
              <a:ext uri="{FF2B5EF4-FFF2-40B4-BE49-F238E27FC236}">
                <a16:creationId xmlns:a16="http://schemas.microsoft.com/office/drawing/2014/main" id="{0EA1AF80-B450-4A63-A83D-B80BE82EFF39}"/>
              </a:ext>
            </a:extLst>
          </p:cNvPr>
          <p:cNvGrpSpPr/>
          <p:nvPr/>
        </p:nvGrpSpPr>
        <p:grpSpPr>
          <a:xfrm>
            <a:off x="8550017" y="3222772"/>
            <a:ext cx="3132623" cy="2438738"/>
            <a:chOff x="6943044" y="2260229"/>
            <a:chExt cx="3132623" cy="2438738"/>
          </a:xfrm>
        </p:grpSpPr>
        <p:sp>
          <p:nvSpPr>
            <p:cNvPr id="150" name="Rectangle: Rounded Corners 149">
              <a:extLst>
                <a:ext uri="{FF2B5EF4-FFF2-40B4-BE49-F238E27FC236}">
                  <a16:creationId xmlns:a16="http://schemas.microsoft.com/office/drawing/2014/main" id="{FD0CCA11-E0A2-4B99-8E34-ECEF611184F3}"/>
                </a:ext>
              </a:extLst>
            </p:cNvPr>
            <p:cNvSpPr/>
            <p:nvPr/>
          </p:nvSpPr>
          <p:spPr bwMode="auto">
            <a:xfrm>
              <a:off x="6943044" y="2433663"/>
              <a:ext cx="3132623" cy="2265304"/>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1">
              <a:extLst>
                <a:ext uri="{FF2B5EF4-FFF2-40B4-BE49-F238E27FC236}">
                  <a16:creationId xmlns:a16="http://schemas.microsoft.com/office/drawing/2014/main" id="{866B24B7-271E-426C-98D4-3F30A8779FAB}"/>
                </a:ext>
              </a:extLst>
            </p:cNvPr>
            <p:cNvSpPr txBox="1"/>
            <p:nvPr/>
          </p:nvSpPr>
          <p:spPr>
            <a:xfrm>
              <a:off x="7118259" y="2260229"/>
              <a:ext cx="1914735" cy="280569"/>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Semibold"/>
                  <a:ea typeface="+mn-ea"/>
                  <a:cs typeface="+mn-cs"/>
                </a:rPr>
                <a:t>Respond and Integrate</a:t>
              </a:r>
            </a:p>
          </p:txBody>
        </p:sp>
      </p:grpSp>
      <p:pic>
        <p:nvPicPr>
          <p:cNvPr id="153" name="Graphic 152">
            <a:extLst>
              <a:ext uri="{FF2B5EF4-FFF2-40B4-BE49-F238E27FC236}">
                <a16:creationId xmlns:a16="http://schemas.microsoft.com/office/drawing/2014/main" id="{1337D4B2-3516-4D71-8D18-A2DF333B8CE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829301" y="3696797"/>
            <a:ext cx="378955" cy="378955"/>
          </a:xfrm>
          <a:prstGeom prst="rect">
            <a:avLst/>
          </a:prstGeom>
        </p:spPr>
      </p:pic>
      <p:sp>
        <p:nvSpPr>
          <p:cNvPr id="154" name="TextBox 153">
            <a:extLst>
              <a:ext uri="{FF2B5EF4-FFF2-40B4-BE49-F238E27FC236}">
                <a16:creationId xmlns:a16="http://schemas.microsoft.com/office/drawing/2014/main" id="{EBEA49A4-B10A-40D8-987A-BF9AA8F6BC4E}"/>
              </a:ext>
            </a:extLst>
          </p:cNvPr>
          <p:cNvSpPr txBox="1"/>
          <p:nvPr/>
        </p:nvSpPr>
        <p:spPr>
          <a:xfrm>
            <a:off x="8525745" y="4085671"/>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pic>
        <p:nvPicPr>
          <p:cNvPr id="159" name="Graphic 158">
            <a:extLst>
              <a:ext uri="{FF2B5EF4-FFF2-40B4-BE49-F238E27FC236}">
                <a16:creationId xmlns:a16="http://schemas.microsoft.com/office/drawing/2014/main" id="{10F70639-6C88-4064-88C0-8FAE9B413E29}"/>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814277" y="3663015"/>
            <a:ext cx="461886" cy="461887"/>
          </a:xfrm>
          <a:prstGeom prst="rect">
            <a:avLst/>
          </a:prstGeom>
        </p:spPr>
      </p:pic>
      <p:sp>
        <p:nvSpPr>
          <p:cNvPr id="161" name="TextBox 160">
            <a:extLst>
              <a:ext uri="{FF2B5EF4-FFF2-40B4-BE49-F238E27FC236}">
                <a16:creationId xmlns:a16="http://schemas.microsoft.com/office/drawing/2014/main" id="{0EB619F3-56AD-4160-87EC-569972AB265D}"/>
              </a:ext>
            </a:extLst>
          </p:cNvPr>
          <p:cNvSpPr txBox="1"/>
          <p:nvPr/>
        </p:nvSpPr>
        <p:spPr>
          <a:xfrm>
            <a:off x="9599434" y="4093355"/>
            <a:ext cx="891573"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pic>
        <p:nvPicPr>
          <p:cNvPr id="163" name="Graphic 162">
            <a:extLst>
              <a:ext uri="{FF2B5EF4-FFF2-40B4-BE49-F238E27FC236}">
                <a16:creationId xmlns:a16="http://schemas.microsoft.com/office/drawing/2014/main" id="{9E3704EC-6B50-4F4F-B045-4CA0A490D020}"/>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816716" y="4644160"/>
            <a:ext cx="461886" cy="461886"/>
          </a:xfrm>
          <a:prstGeom prst="rect">
            <a:avLst/>
          </a:prstGeom>
        </p:spPr>
      </p:pic>
      <p:sp>
        <p:nvSpPr>
          <p:cNvPr id="164" name="TextBox 163">
            <a:extLst>
              <a:ext uri="{FF2B5EF4-FFF2-40B4-BE49-F238E27FC236}">
                <a16:creationId xmlns:a16="http://schemas.microsoft.com/office/drawing/2014/main" id="{5FB7E8D4-C96C-4FA9-9C2C-5D9265E31A62}"/>
              </a:ext>
            </a:extLst>
          </p:cNvPr>
          <p:cNvSpPr txBox="1"/>
          <p:nvPr/>
        </p:nvSpPr>
        <p:spPr>
          <a:xfrm>
            <a:off x="8554626" y="5069014"/>
            <a:ext cx="986067" cy="343967"/>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Event Hubs</a:t>
            </a:r>
          </a:p>
        </p:txBody>
      </p:sp>
      <p:sp>
        <p:nvSpPr>
          <p:cNvPr id="165" name="TextBox 164">
            <a:extLst>
              <a:ext uri="{FF2B5EF4-FFF2-40B4-BE49-F238E27FC236}">
                <a16:creationId xmlns:a16="http://schemas.microsoft.com/office/drawing/2014/main" id="{D8E6E103-5035-488D-A0CC-20B6653A63C6}"/>
              </a:ext>
            </a:extLst>
          </p:cNvPr>
          <p:cNvSpPr txBox="1"/>
          <p:nvPr/>
        </p:nvSpPr>
        <p:spPr>
          <a:xfrm>
            <a:off x="10634274" y="5069014"/>
            <a:ext cx="986067" cy="343900"/>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3</a:t>
            </a:r>
            <a:r>
              <a:rPr kumimoji="0" lang="en-US" sz="1176" b="0" i="0" u="none" strike="noStrike" kern="0" cap="none" spc="0" normalizeH="0" baseline="30000" noProof="0">
                <a:ln>
                  <a:noFill/>
                </a:ln>
                <a:solidFill>
                  <a:srgbClr val="000000"/>
                </a:solidFill>
                <a:effectLst/>
                <a:uLnTx/>
                <a:uFillTx/>
                <a:latin typeface="Segoe UI Semibold"/>
                <a:ea typeface="+mn-ea"/>
                <a:cs typeface="+mn-cs"/>
              </a:rPr>
              <a:t>rd</a:t>
            </a:r>
            <a:r>
              <a:rPr kumimoji="0" lang="en-US" sz="1176" b="0" i="0" u="none" strike="noStrike" kern="0" cap="none" spc="0" normalizeH="0" baseline="0" noProof="0">
                <a:ln>
                  <a:noFill/>
                </a:ln>
                <a:solidFill>
                  <a:srgbClr val="000000"/>
                </a:solidFill>
                <a:effectLst/>
                <a:uLnTx/>
                <a:uFillTx/>
                <a:latin typeface="Segoe UI Semibold"/>
                <a:ea typeface="+mn-ea"/>
                <a:cs typeface="+mn-cs"/>
              </a:rPr>
              <a:t> Party</a:t>
            </a:r>
          </a:p>
        </p:txBody>
      </p:sp>
      <p:pic>
        <p:nvPicPr>
          <p:cNvPr id="166" name="Graphic 165">
            <a:extLst>
              <a:ext uri="{FF2B5EF4-FFF2-40B4-BE49-F238E27FC236}">
                <a16:creationId xmlns:a16="http://schemas.microsoft.com/office/drawing/2014/main" id="{3C09ED5B-5F08-4AF4-9D41-3D99A2045F90}"/>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833434" y="4644160"/>
            <a:ext cx="461886" cy="461886"/>
          </a:xfrm>
          <a:prstGeom prst="rect">
            <a:avLst/>
          </a:prstGeom>
        </p:spPr>
      </p:pic>
      <p:sp>
        <p:nvSpPr>
          <p:cNvPr id="167" name="TextBox 166">
            <a:extLst>
              <a:ext uri="{FF2B5EF4-FFF2-40B4-BE49-F238E27FC236}">
                <a16:creationId xmlns:a16="http://schemas.microsoft.com/office/drawing/2014/main" id="{62BBAE8A-E4AA-4C34-9004-97F6E28633A5}"/>
              </a:ext>
            </a:extLst>
          </p:cNvPr>
          <p:cNvSpPr txBox="1"/>
          <p:nvPr/>
        </p:nvSpPr>
        <p:spPr>
          <a:xfrm>
            <a:off x="9576334" y="5069014"/>
            <a:ext cx="976086" cy="343967"/>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pic>
        <p:nvPicPr>
          <p:cNvPr id="168" name="Picture 167" descr="A picture containing wheel, transport&#10;&#10;Description generated with very high confidence">
            <a:extLst>
              <a:ext uri="{FF2B5EF4-FFF2-40B4-BE49-F238E27FC236}">
                <a16:creationId xmlns:a16="http://schemas.microsoft.com/office/drawing/2014/main" id="{8D1620D2-06E5-4E06-9738-8F493B8B7559}"/>
              </a:ext>
            </a:extLst>
          </p:cNvPr>
          <p:cNvPicPr>
            <a:picLocks noChangeAspect="1"/>
          </p:cNvPicPr>
          <p:nvPr/>
        </p:nvPicPr>
        <p:blipFill>
          <a:blip r:embed="rId24" cstate="hqprint">
            <a:duotone>
              <a:schemeClr val="accent1">
                <a:shade val="45000"/>
                <a:satMod val="135000"/>
              </a:schemeClr>
              <a:prstClr val="white"/>
            </a:duotone>
            <a:extLst>
              <a:ext uri="{BEBA8EAE-BF5A-486C-A8C5-ECC9F3942E4B}">
                <a14:imgProps xmlns:a14="http://schemas.microsoft.com/office/drawing/2010/main">
                  <a14:imgLayer r:embed="rId25">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796377" y="4644161"/>
            <a:ext cx="494458" cy="494458"/>
          </a:xfrm>
          <a:prstGeom prst="rect">
            <a:avLst/>
          </a:prstGeom>
          <a:solidFill>
            <a:schemeClr val="bg2"/>
          </a:solidFill>
        </p:spPr>
      </p:pic>
      <p:pic>
        <p:nvPicPr>
          <p:cNvPr id="170" name="Graphic 169">
            <a:extLst>
              <a:ext uri="{FF2B5EF4-FFF2-40B4-BE49-F238E27FC236}">
                <a16:creationId xmlns:a16="http://schemas.microsoft.com/office/drawing/2014/main" id="{2436F1ED-A3CC-40E8-ADBC-6C51B54CA5F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247855" y="4424985"/>
            <a:ext cx="537641" cy="537641"/>
          </a:xfrm>
          <a:prstGeom prst="rect">
            <a:avLst/>
          </a:prstGeom>
        </p:spPr>
      </p:pic>
      <p:sp>
        <p:nvSpPr>
          <p:cNvPr id="171" name="TextBox 170">
            <a:extLst>
              <a:ext uri="{FF2B5EF4-FFF2-40B4-BE49-F238E27FC236}">
                <a16:creationId xmlns:a16="http://schemas.microsoft.com/office/drawing/2014/main" id="{F4BFD87C-4430-4933-82D5-25CE7BB5ACE0}"/>
              </a:ext>
            </a:extLst>
          </p:cNvPr>
          <p:cNvSpPr txBox="1"/>
          <p:nvPr/>
        </p:nvSpPr>
        <p:spPr>
          <a:xfrm>
            <a:off x="3863652" y="4992489"/>
            <a:ext cx="1261414" cy="5078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Azure Monitor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Resource Health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Activity logs</a:t>
            </a:r>
          </a:p>
        </p:txBody>
      </p:sp>
      <p:pic>
        <p:nvPicPr>
          <p:cNvPr id="172" name="Picture 171">
            <a:extLst>
              <a:ext uri="{FF2B5EF4-FFF2-40B4-BE49-F238E27FC236}">
                <a16:creationId xmlns:a16="http://schemas.microsoft.com/office/drawing/2014/main" id="{F22AD005-2C14-4E31-848A-01F96DA9A311}"/>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7502822" y="3694396"/>
            <a:ext cx="360409" cy="361688"/>
          </a:xfrm>
          <a:prstGeom prst="rect">
            <a:avLst/>
          </a:prstGeom>
        </p:spPr>
      </p:pic>
      <p:sp>
        <p:nvSpPr>
          <p:cNvPr id="173" name="TextBox 172">
            <a:extLst>
              <a:ext uri="{FF2B5EF4-FFF2-40B4-BE49-F238E27FC236}">
                <a16:creationId xmlns:a16="http://schemas.microsoft.com/office/drawing/2014/main" id="{25C4B776-8B36-4EFF-A9A6-94397B1A3AA5}"/>
              </a:ext>
            </a:extLst>
          </p:cNvPr>
          <p:cNvSpPr txBox="1"/>
          <p:nvPr/>
        </p:nvSpPr>
        <p:spPr>
          <a:xfrm>
            <a:off x="6853253" y="4139023"/>
            <a:ext cx="180277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NSG Flow logs</a:t>
            </a:r>
          </a:p>
        </p:txBody>
      </p:sp>
      <p:pic>
        <p:nvPicPr>
          <p:cNvPr id="174" name="Picture 173">
            <a:extLst>
              <a:ext uri="{FF2B5EF4-FFF2-40B4-BE49-F238E27FC236}">
                <a16:creationId xmlns:a16="http://schemas.microsoft.com/office/drawing/2014/main" id="{696AB2D7-478D-4FD5-89BA-10742AC3FFC9}"/>
              </a:ext>
            </a:extLst>
          </p:cNvPr>
          <p:cNvPicPr>
            <a:picLocks noChangeAspect="1"/>
          </p:cNvPicPr>
          <p:nvPr/>
        </p:nvPicPr>
        <p:blipFill>
          <a:blip r:embed="rId29"/>
          <a:stretch>
            <a:fillRect/>
          </a:stretch>
        </p:blipFill>
        <p:spPr>
          <a:xfrm>
            <a:off x="7530076" y="4689022"/>
            <a:ext cx="396760" cy="361688"/>
          </a:xfrm>
          <a:prstGeom prst="rect">
            <a:avLst/>
          </a:prstGeom>
        </p:spPr>
      </p:pic>
      <p:sp>
        <p:nvSpPr>
          <p:cNvPr id="175" name="TextBox 174">
            <a:extLst>
              <a:ext uri="{FF2B5EF4-FFF2-40B4-BE49-F238E27FC236}">
                <a16:creationId xmlns:a16="http://schemas.microsoft.com/office/drawing/2014/main" id="{B5D88CA8-7D94-4E31-BFE3-A812CA698F40}"/>
              </a:ext>
            </a:extLst>
          </p:cNvPr>
          <p:cNvSpPr txBox="1"/>
          <p:nvPr/>
        </p:nvSpPr>
        <p:spPr>
          <a:xfrm>
            <a:off x="7064901" y="5113588"/>
            <a:ext cx="180277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Network Watcher</a:t>
            </a:r>
          </a:p>
        </p:txBody>
      </p:sp>
      <p:sp>
        <p:nvSpPr>
          <p:cNvPr id="62" name="Rectangle 61">
            <a:extLst>
              <a:ext uri="{FF2B5EF4-FFF2-40B4-BE49-F238E27FC236}">
                <a16:creationId xmlns:a16="http://schemas.microsoft.com/office/drawing/2014/main" id="{F290D664-CF0C-EE48-90B4-0BD54A47CEA9}"/>
              </a:ext>
            </a:extLst>
          </p:cNvPr>
          <p:cNvSpPr/>
          <p:nvPr/>
        </p:nvSpPr>
        <p:spPr>
          <a:xfrm>
            <a:off x="488718" y="1097291"/>
            <a:ext cx="11571653" cy="138499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F37521"/>
                </a:solidFill>
                <a:latin typeface="Segoe UI Semibold"/>
              </a:rPr>
              <a:t>Rich set of tools to monitor all areas of applications and infrastructure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800" dirty="0">
              <a:solidFill>
                <a:srgbClr val="F37521"/>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F37521"/>
                </a:solidFill>
                <a:latin typeface="Segoe UI Semibold"/>
              </a:rPr>
              <a:t>Fully integrated into Azure Monitor</a:t>
            </a:r>
            <a:endParaRPr kumimoji="0" lang="en-US" sz="2800" b="0" i="0" u="none" strike="noStrike" kern="1200" cap="none" spc="0" normalizeH="0" baseline="0" noProof="0" dirty="0">
              <a:ln>
                <a:noFill/>
              </a:ln>
              <a:solidFill>
                <a:srgbClr val="F37521"/>
              </a:solidFill>
              <a:effectLst/>
              <a:uLnTx/>
              <a:uFillTx/>
              <a:latin typeface="Segoe UI Semibold"/>
            </a:endParaRPr>
          </a:p>
        </p:txBody>
      </p:sp>
      <p:pic>
        <p:nvPicPr>
          <p:cNvPr id="6" name="Picture 5">
            <a:extLst>
              <a:ext uri="{FF2B5EF4-FFF2-40B4-BE49-F238E27FC236}">
                <a16:creationId xmlns:a16="http://schemas.microsoft.com/office/drawing/2014/main" id="{54D4601D-FEAB-4B86-A53A-EB51E89BF351}"/>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10781346" y="3634758"/>
            <a:ext cx="518399" cy="518399"/>
          </a:xfrm>
          <a:prstGeom prst="rect">
            <a:avLst/>
          </a:prstGeom>
        </p:spPr>
      </p:pic>
      <p:sp>
        <p:nvSpPr>
          <p:cNvPr id="66" name="TextBox 65">
            <a:extLst>
              <a:ext uri="{FF2B5EF4-FFF2-40B4-BE49-F238E27FC236}">
                <a16:creationId xmlns:a16="http://schemas.microsoft.com/office/drawing/2014/main" id="{1BF75220-CFEA-4712-B0AB-33A2EAB0008F}"/>
              </a:ext>
            </a:extLst>
          </p:cNvPr>
          <p:cNvSpPr txBox="1"/>
          <p:nvPr/>
        </p:nvSpPr>
        <p:spPr>
          <a:xfrm>
            <a:off x="10502368" y="4083954"/>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Functions</a:t>
            </a:r>
          </a:p>
        </p:txBody>
      </p:sp>
    </p:spTree>
    <p:extLst>
      <p:ext uri="{BB962C8B-B14F-4D97-AF65-F5344CB8AC3E}">
        <p14:creationId xmlns:p14="http://schemas.microsoft.com/office/powerpoint/2010/main" val="177981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FACC-0CDF-4DF6-964F-7443E055F43F}"/>
              </a:ext>
            </a:extLst>
          </p:cNvPr>
          <p:cNvSpPr>
            <a:spLocks noGrp="1"/>
          </p:cNvSpPr>
          <p:nvPr>
            <p:ph type="title"/>
          </p:nvPr>
        </p:nvSpPr>
        <p:spPr>
          <a:xfrm>
            <a:off x="898512" y="164586"/>
            <a:ext cx="11018520" cy="553998"/>
          </a:xfrm>
        </p:spPr>
        <p:txBody>
          <a:bodyPr/>
          <a:lstStyle/>
          <a:p>
            <a:r>
              <a:rPr lang="en-US"/>
              <a:t>Virtual Network TAP</a:t>
            </a:r>
          </a:p>
        </p:txBody>
      </p:sp>
      <p:sp>
        <p:nvSpPr>
          <p:cNvPr id="3" name="Text Placeholder 2">
            <a:extLst>
              <a:ext uri="{FF2B5EF4-FFF2-40B4-BE49-F238E27FC236}">
                <a16:creationId xmlns:a16="http://schemas.microsoft.com/office/drawing/2014/main" id="{BD66C3B9-644A-4F6D-90F0-40BFCD9348A7}"/>
              </a:ext>
            </a:extLst>
          </p:cNvPr>
          <p:cNvSpPr>
            <a:spLocks noGrp="1"/>
          </p:cNvSpPr>
          <p:nvPr>
            <p:ph type="body" sz="quarter" idx="10"/>
          </p:nvPr>
        </p:nvSpPr>
        <p:spPr>
          <a:xfrm>
            <a:off x="109299" y="1685524"/>
            <a:ext cx="5025761" cy="4907300"/>
          </a:xfrm>
        </p:spPr>
        <p:txBody>
          <a:bodyPr>
            <a:noAutofit/>
          </a:bodyPr>
          <a:lstStyle/>
          <a:p>
            <a:r>
              <a:rPr lang="en-US" sz="2400" b="1" dirty="0">
                <a:solidFill>
                  <a:srgbClr val="F37521"/>
                </a:solidFill>
              </a:rPr>
              <a:t>First native distributed cloud scale TAP available in public cloud!</a:t>
            </a:r>
          </a:p>
          <a:p>
            <a:endParaRPr lang="en-US" sz="2000" dirty="0"/>
          </a:p>
          <a:p>
            <a:r>
              <a:rPr lang="en-US" sz="2000" dirty="0"/>
              <a:t>Continuous streaming of virtual machine network traffic to packet collector</a:t>
            </a:r>
            <a:endParaRPr lang="en-US" sz="2000" b="1" dirty="0">
              <a:solidFill>
                <a:srgbClr val="DC501C"/>
              </a:solidFill>
            </a:endParaRPr>
          </a:p>
          <a:p>
            <a:endParaRPr lang="en-US" sz="1400" dirty="0"/>
          </a:p>
          <a:p>
            <a:r>
              <a:rPr lang="en-US" sz="2400" b="1" dirty="0">
                <a:solidFill>
                  <a:schemeClr val="tx1"/>
                </a:solidFill>
              </a:rPr>
              <a:t>Agentless!</a:t>
            </a:r>
          </a:p>
          <a:p>
            <a:endParaRPr lang="en-US" sz="1400" dirty="0"/>
          </a:p>
          <a:p>
            <a:r>
              <a:rPr lang="en-US" sz="2000" dirty="0"/>
              <a:t>Enabling network and application performance management solutions, security analytics tools​</a:t>
            </a:r>
          </a:p>
          <a:p>
            <a:endParaRPr lang="en-US" sz="2000" dirty="0"/>
          </a:p>
          <a:p>
            <a:r>
              <a:rPr lang="en-US" sz="2000" dirty="0"/>
              <a:t>Complete segmentation ​of security ops and VM owner in a monitoring boundary</a:t>
            </a:r>
          </a:p>
        </p:txBody>
      </p:sp>
      <p:grpSp>
        <p:nvGrpSpPr>
          <p:cNvPr id="88" name="Group 87">
            <a:extLst>
              <a:ext uri="{FF2B5EF4-FFF2-40B4-BE49-F238E27FC236}">
                <a16:creationId xmlns:a16="http://schemas.microsoft.com/office/drawing/2014/main" id="{F5426976-9D91-4AAD-89B9-0CB52437ED10}"/>
              </a:ext>
            </a:extLst>
          </p:cNvPr>
          <p:cNvGrpSpPr/>
          <p:nvPr/>
        </p:nvGrpSpPr>
        <p:grpSpPr>
          <a:xfrm>
            <a:off x="5196024" y="1912776"/>
            <a:ext cx="6970273" cy="4254758"/>
            <a:chOff x="4238367" y="1906227"/>
            <a:chExt cx="7698999" cy="4695794"/>
          </a:xfrm>
        </p:grpSpPr>
        <p:sp>
          <p:nvSpPr>
            <p:cNvPr id="89" name="Rectangle 88">
              <a:extLst>
                <a:ext uri="{FF2B5EF4-FFF2-40B4-BE49-F238E27FC236}">
                  <a16:creationId xmlns:a16="http://schemas.microsoft.com/office/drawing/2014/main" id="{9E5CB88A-1BB8-44EA-AA85-AF1CAFB2E008}"/>
                </a:ext>
              </a:extLst>
            </p:cNvPr>
            <p:cNvSpPr/>
            <p:nvPr/>
          </p:nvSpPr>
          <p:spPr bwMode="auto">
            <a:xfrm>
              <a:off x="4238367" y="1906227"/>
              <a:ext cx="7698999" cy="4498791"/>
            </a:xfrm>
            <a:prstGeom prst="rect">
              <a:avLst/>
            </a:prstGeom>
            <a:noFill/>
            <a:ln w="28575">
              <a:solidFill>
                <a:schemeClr val="bg1">
                  <a:lumMod val="65000"/>
                </a:schemeClr>
              </a:solidFill>
              <a:prstDash val="sysDash"/>
            </a:ln>
          </p:spPr>
          <p:txBody>
            <a:bodyPr lIns="179285" tIns="143428" rIns="179285" bIns="143428" anchor="t" anchorCtr="0"/>
            <a:lstStyle/>
            <a:p>
              <a:pPr algn="ctr" defTabSz="932052">
                <a:defRPr/>
              </a:pPr>
              <a:endParaRPr lang="en-US" sz="1400" kern="0" err="1">
                <a:gradFill>
                  <a:gsLst>
                    <a:gs pos="1250">
                      <a:srgbClr val="353535"/>
                    </a:gs>
                    <a:gs pos="100000">
                      <a:srgbClr val="353535"/>
                    </a:gs>
                  </a:gsLst>
                  <a:lin ang="5400000" scaled="0"/>
                </a:gradFill>
                <a:ea typeface="MS PGothic" pitchFamily="34" charset="-128"/>
              </a:endParaRPr>
            </a:p>
          </p:txBody>
        </p:sp>
        <p:grpSp>
          <p:nvGrpSpPr>
            <p:cNvPr id="90" name="Group 89">
              <a:extLst>
                <a:ext uri="{FF2B5EF4-FFF2-40B4-BE49-F238E27FC236}">
                  <a16:creationId xmlns:a16="http://schemas.microsoft.com/office/drawing/2014/main" id="{08425267-19B3-425A-B3F5-FB8942590D8A}"/>
                </a:ext>
              </a:extLst>
            </p:cNvPr>
            <p:cNvGrpSpPr/>
            <p:nvPr/>
          </p:nvGrpSpPr>
          <p:grpSpPr>
            <a:xfrm>
              <a:off x="11254209" y="6053381"/>
              <a:ext cx="583734" cy="548640"/>
              <a:chOff x="10863900" y="4491745"/>
              <a:chExt cx="553389" cy="553389"/>
            </a:xfrm>
          </p:grpSpPr>
          <p:sp>
            <p:nvSpPr>
              <p:cNvPr id="91" name="Oval 90">
                <a:extLst>
                  <a:ext uri="{FF2B5EF4-FFF2-40B4-BE49-F238E27FC236}">
                    <a16:creationId xmlns:a16="http://schemas.microsoft.com/office/drawing/2014/main" id="{6EAB3207-BB61-433D-B5A6-522601666232}"/>
                  </a:ext>
                </a:extLst>
              </p:cNvPr>
              <p:cNvSpPr>
                <a:spLocks noChangeAspect="1"/>
              </p:cNvSpPr>
              <p:nvPr/>
            </p:nvSpPr>
            <p:spPr bwMode="auto">
              <a:xfrm>
                <a:off x="10863900" y="4491745"/>
                <a:ext cx="553389" cy="553389"/>
              </a:xfrm>
              <a:prstGeom prst="ellipse">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algn="ctr" defTabSz="932052">
                  <a:defRPr/>
                </a:pPr>
                <a:endParaRPr lang="en-US" sz="1400" kern="0" err="1">
                  <a:gradFill>
                    <a:gsLst>
                      <a:gs pos="1250">
                        <a:srgbClr val="353535"/>
                      </a:gs>
                      <a:gs pos="100000">
                        <a:srgbClr val="353535"/>
                      </a:gs>
                    </a:gsLst>
                    <a:lin ang="5400000" scaled="0"/>
                  </a:gradFill>
                  <a:ea typeface="MS PGothic" pitchFamily="34" charset="-128"/>
                </a:endParaRPr>
              </a:p>
            </p:txBody>
          </p:sp>
          <p:pic>
            <p:nvPicPr>
              <p:cNvPr id="92" name="Picture 91">
                <a:extLst>
                  <a:ext uri="{FF2B5EF4-FFF2-40B4-BE49-F238E27FC236}">
                    <a16:creationId xmlns:a16="http://schemas.microsoft.com/office/drawing/2014/main" id="{F820A945-1AF1-40A2-B822-882A308213D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993249" y="4612987"/>
                <a:ext cx="348872" cy="348872"/>
              </a:xfrm>
              <a:prstGeom prst="rect">
                <a:avLst/>
              </a:prstGeom>
              <a:ln>
                <a:noFill/>
                <a:prstDash val="sysDash"/>
              </a:ln>
            </p:spPr>
          </p:pic>
        </p:grpSp>
      </p:grpSp>
      <p:pic>
        <p:nvPicPr>
          <p:cNvPr id="93" name="Picture 92">
            <a:extLst>
              <a:ext uri="{FF2B5EF4-FFF2-40B4-BE49-F238E27FC236}">
                <a16:creationId xmlns:a16="http://schemas.microsoft.com/office/drawing/2014/main" id="{317EFC5E-61A2-4B0B-A234-62D6BC6291A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05253" y="3625715"/>
            <a:ext cx="518100" cy="487344"/>
          </a:xfrm>
          <a:prstGeom prst="rect">
            <a:avLst/>
          </a:prstGeom>
        </p:spPr>
      </p:pic>
      <p:sp>
        <p:nvSpPr>
          <p:cNvPr id="94" name="Rectangle 93">
            <a:extLst>
              <a:ext uri="{FF2B5EF4-FFF2-40B4-BE49-F238E27FC236}">
                <a16:creationId xmlns:a16="http://schemas.microsoft.com/office/drawing/2014/main" id="{3F351945-C6A7-430E-A46F-93E6218E1324}"/>
              </a:ext>
            </a:extLst>
          </p:cNvPr>
          <p:cNvSpPr/>
          <p:nvPr/>
        </p:nvSpPr>
        <p:spPr bwMode="auto">
          <a:xfrm>
            <a:off x="6043628" y="4273238"/>
            <a:ext cx="2414594" cy="70963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pic>
        <p:nvPicPr>
          <p:cNvPr id="95" name="Picture 94">
            <a:extLst>
              <a:ext uri="{FF2B5EF4-FFF2-40B4-BE49-F238E27FC236}">
                <a16:creationId xmlns:a16="http://schemas.microsoft.com/office/drawing/2014/main" id="{16E3EB1B-527F-4A20-9BC1-DACE7321FC0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46219" y="4352708"/>
            <a:ext cx="366789" cy="345013"/>
          </a:xfrm>
          <a:prstGeom prst="rect">
            <a:avLst/>
          </a:prstGeom>
        </p:spPr>
      </p:pic>
      <p:pic>
        <p:nvPicPr>
          <p:cNvPr id="96" name="Picture 95">
            <a:extLst>
              <a:ext uri="{FF2B5EF4-FFF2-40B4-BE49-F238E27FC236}">
                <a16:creationId xmlns:a16="http://schemas.microsoft.com/office/drawing/2014/main" id="{69C1D0C3-3958-4871-A487-B0EA975FD21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625440" y="4352708"/>
            <a:ext cx="366789" cy="345013"/>
          </a:xfrm>
          <a:prstGeom prst="rect">
            <a:avLst/>
          </a:prstGeom>
        </p:spPr>
      </p:pic>
      <p:pic>
        <p:nvPicPr>
          <p:cNvPr id="97" name="Picture 96">
            <a:extLst>
              <a:ext uri="{FF2B5EF4-FFF2-40B4-BE49-F238E27FC236}">
                <a16:creationId xmlns:a16="http://schemas.microsoft.com/office/drawing/2014/main" id="{035623E4-1352-4F6A-AAF3-6C8982C6BE5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077530" y="4352708"/>
            <a:ext cx="366789" cy="345013"/>
          </a:xfrm>
          <a:prstGeom prst="rect">
            <a:avLst/>
          </a:prstGeom>
        </p:spPr>
      </p:pic>
      <p:pic>
        <p:nvPicPr>
          <p:cNvPr id="98" name="Picture 97">
            <a:extLst>
              <a:ext uri="{FF2B5EF4-FFF2-40B4-BE49-F238E27FC236}">
                <a16:creationId xmlns:a16="http://schemas.microsoft.com/office/drawing/2014/main" id="{6755F7B8-E3F8-499A-A82D-7B98DB45C3E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864542" y="4371555"/>
            <a:ext cx="366789" cy="345013"/>
          </a:xfrm>
          <a:prstGeom prst="rect">
            <a:avLst/>
          </a:prstGeom>
        </p:spPr>
      </p:pic>
      <p:grpSp>
        <p:nvGrpSpPr>
          <p:cNvPr id="99" name="Group 98">
            <a:extLst>
              <a:ext uri="{FF2B5EF4-FFF2-40B4-BE49-F238E27FC236}">
                <a16:creationId xmlns:a16="http://schemas.microsoft.com/office/drawing/2014/main" id="{3F9B7551-E82C-412E-ACCD-BE0E4385F6F8}"/>
              </a:ext>
            </a:extLst>
          </p:cNvPr>
          <p:cNvGrpSpPr/>
          <p:nvPr/>
        </p:nvGrpSpPr>
        <p:grpSpPr>
          <a:xfrm>
            <a:off x="7531053" y="4496464"/>
            <a:ext cx="246955" cy="57499"/>
            <a:chOff x="4369517" y="-533400"/>
            <a:chExt cx="290513" cy="71909"/>
          </a:xfrm>
        </p:grpSpPr>
        <p:sp>
          <p:nvSpPr>
            <p:cNvPr id="100" name="Oval 99">
              <a:extLst>
                <a:ext uri="{FF2B5EF4-FFF2-40B4-BE49-F238E27FC236}">
                  <a16:creationId xmlns:a16="http://schemas.microsoft.com/office/drawing/2014/main" id="{6D498144-DD86-4227-B94B-AA7DA5892704}"/>
                </a:ext>
              </a:extLst>
            </p:cNvPr>
            <p:cNvSpPr/>
            <p:nvPr/>
          </p:nvSpPr>
          <p:spPr bwMode="auto">
            <a:xfrm>
              <a:off x="436951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15A7D210-B927-45F6-9807-2CFCAA676128}"/>
                </a:ext>
              </a:extLst>
            </p:cNvPr>
            <p:cNvSpPr/>
            <p:nvPr/>
          </p:nvSpPr>
          <p:spPr bwMode="auto">
            <a:xfrm>
              <a:off x="4478820"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2F5C9720-9FD5-462C-B084-7E3E3D22EB36}"/>
                </a:ext>
              </a:extLst>
            </p:cNvPr>
            <p:cNvSpPr/>
            <p:nvPr/>
          </p:nvSpPr>
          <p:spPr bwMode="auto">
            <a:xfrm>
              <a:off x="4588121"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 name="Picture 102">
            <a:extLst>
              <a:ext uri="{FF2B5EF4-FFF2-40B4-BE49-F238E27FC236}">
                <a16:creationId xmlns:a16="http://schemas.microsoft.com/office/drawing/2014/main" id="{0D299E0F-9B85-444B-9405-9D511015F63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287335" y="4210812"/>
            <a:ext cx="341774" cy="321486"/>
          </a:xfrm>
          <a:prstGeom prst="rect">
            <a:avLst/>
          </a:prstGeom>
        </p:spPr>
      </p:pic>
      <p:pic>
        <p:nvPicPr>
          <p:cNvPr id="104" name="Picture 103">
            <a:extLst>
              <a:ext uri="{FF2B5EF4-FFF2-40B4-BE49-F238E27FC236}">
                <a16:creationId xmlns:a16="http://schemas.microsoft.com/office/drawing/2014/main" id="{BCDA9116-2F89-406A-A96D-98F164DBBE7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41115" y="2038243"/>
            <a:ext cx="518100" cy="487344"/>
          </a:xfrm>
          <a:prstGeom prst="rect">
            <a:avLst/>
          </a:prstGeom>
        </p:spPr>
      </p:pic>
      <p:sp>
        <p:nvSpPr>
          <p:cNvPr id="105" name="TextBox 104">
            <a:extLst>
              <a:ext uri="{FF2B5EF4-FFF2-40B4-BE49-F238E27FC236}">
                <a16:creationId xmlns:a16="http://schemas.microsoft.com/office/drawing/2014/main" id="{28973E41-7D4D-41F8-B283-A431C96E27DC}"/>
              </a:ext>
            </a:extLst>
          </p:cNvPr>
          <p:cNvSpPr txBox="1"/>
          <p:nvPr/>
        </p:nvSpPr>
        <p:spPr>
          <a:xfrm>
            <a:off x="5978590" y="2125544"/>
            <a:ext cx="885586" cy="39041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cs typeface="Helvetica Neue"/>
              </a:rPr>
              <a:t>Azure Load Balancer</a:t>
            </a:r>
          </a:p>
        </p:txBody>
      </p:sp>
      <p:cxnSp>
        <p:nvCxnSpPr>
          <p:cNvPr id="106" name="Straight Arrow Connector 105">
            <a:extLst>
              <a:ext uri="{FF2B5EF4-FFF2-40B4-BE49-F238E27FC236}">
                <a16:creationId xmlns:a16="http://schemas.microsoft.com/office/drawing/2014/main" id="{82863A54-1226-491E-B1C9-D2D61A7DDAB5}"/>
              </a:ext>
            </a:extLst>
          </p:cNvPr>
          <p:cNvCxnSpPr>
            <a:cxnSpLocks/>
          </p:cNvCxnSpPr>
          <p:nvPr/>
        </p:nvCxnSpPr>
        <p:spPr>
          <a:xfrm>
            <a:off x="7178094" y="2489307"/>
            <a:ext cx="0" cy="195260"/>
          </a:xfrm>
          <a:prstGeom prst="straightConnector1">
            <a:avLst/>
          </a:prstGeom>
          <a:noFill/>
          <a:ln w="25400" cap="flat" cmpd="sng" algn="ctr">
            <a:solidFill>
              <a:srgbClr val="25282A">
                <a:lumMod val="75000"/>
                <a:lumOff val="25000"/>
              </a:srgbClr>
            </a:solidFill>
            <a:prstDash val="solid"/>
            <a:tailEnd type="triangle"/>
          </a:ln>
          <a:effectLst/>
        </p:spPr>
      </p:cxnSp>
      <p:sp>
        <p:nvSpPr>
          <p:cNvPr id="107" name="TextBox 106">
            <a:extLst>
              <a:ext uri="{FF2B5EF4-FFF2-40B4-BE49-F238E27FC236}">
                <a16:creationId xmlns:a16="http://schemas.microsoft.com/office/drawing/2014/main" id="{B48CFBB8-8FB7-44FB-8C03-C8D7E1A1C8DE}"/>
              </a:ext>
            </a:extLst>
          </p:cNvPr>
          <p:cNvSpPr txBox="1"/>
          <p:nvPr/>
        </p:nvSpPr>
        <p:spPr>
          <a:xfrm>
            <a:off x="5985669" y="4764455"/>
            <a:ext cx="1288738" cy="2370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a:solidFill>
                  <a:srgbClr val="25282A"/>
                </a:solidFill>
                <a:latin typeface="Helvetica Neue"/>
                <a:cs typeface="Helvetica Neue"/>
              </a:rPr>
              <a:t>App Tier</a:t>
            </a:r>
            <a:r>
              <a:rPr kumimoji="0" lang="en-US" sz="1100" b="1" i="0" u="none" strike="noStrike" kern="0" cap="none" spc="0" normalizeH="0" baseline="0" noProof="0">
                <a:ln>
                  <a:noFill/>
                </a:ln>
                <a:solidFill>
                  <a:srgbClr val="25282A"/>
                </a:solidFill>
                <a:effectLst/>
                <a:uLnTx/>
                <a:uFillTx/>
                <a:latin typeface="Helvetica Neue"/>
                <a:cs typeface="Helvetica Neue"/>
              </a:rPr>
              <a:t> </a:t>
            </a:r>
            <a:r>
              <a:rPr kumimoji="0" lang="en-US" sz="1100" i="0" u="none" strike="noStrike" kern="0" cap="none" spc="0" normalizeH="0" baseline="0" noProof="0">
                <a:ln>
                  <a:noFill/>
                </a:ln>
                <a:solidFill>
                  <a:srgbClr val="25282A"/>
                </a:solidFill>
                <a:effectLst/>
                <a:uLnTx/>
                <a:uFillTx/>
                <a:latin typeface="Helvetica Neue"/>
                <a:cs typeface="Helvetica Neue"/>
              </a:rPr>
              <a:t>Subnet</a:t>
            </a:r>
          </a:p>
        </p:txBody>
      </p:sp>
      <p:cxnSp>
        <p:nvCxnSpPr>
          <p:cNvPr id="108" name="Straight Arrow Connector 107">
            <a:extLst>
              <a:ext uri="{FF2B5EF4-FFF2-40B4-BE49-F238E27FC236}">
                <a16:creationId xmlns:a16="http://schemas.microsoft.com/office/drawing/2014/main" id="{EEC6658B-E22A-4811-A17A-96C0C19E3E68}"/>
              </a:ext>
            </a:extLst>
          </p:cNvPr>
          <p:cNvCxnSpPr>
            <a:cxnSpLocks/>
          </p:cNvCxnSpPr>
          <p:nvPr/>
        </p:nvCxnSpPr>
        <p:spPr>
          <a:xfrm>
            <a:off x="7164303" y="3481844"/>
            <a:ext cx="0" cy="195260"/>
          </a:xfrm>
          <a:prstGeom prst="straightConnector1">
            <a:avLst/>
          </a:prstGeom>
          <a:noFill/>
          <a:ln w="25400" cap="flat" cmpd="sng" algn="ctr">
            <a:solidFill>
              <a:srgbClr val="25282A">
                <a:lumMod val="75000"/>
                <a:lumOff val="25000"/>
              </a:srgbClr>
            </a:solidFill>
            <a:prstDash val="solid"/>
            <a:tailEnd type="triangle"/>
          </a:ln>
          <a:effectLst/>
        </p:spPr>
      </p:cxnSp>
      <p:grpSp>
        <p:nvGrpSpPr>
          <p:cNvPr id="109" name="Group 108">
            <a:extLst>
              <a:ext uri="{FF2B5EF4-FFF2-40B4-BE49-F238E27FC236}">
                <a16:creationId xmlns:a16="http://schemas.microsoft.com/office/drawing/2014/main" id="{D1CB7598-FF1A-4192-9F14-357E189D946E}"/>
              </a:ext>
            </a:extLst>
          </p:cNvPr>
          <p:cNvGrpSpPr/>
          <p:nvPr/>
        </p:nvGrpSpPr>
        <p:grpSpPr>
          <a:xfrm>
            <a:off x="6043628" y="2754614"/>
            <a:ext cx="2414594" cy="709632"/>
            <a:chOff x="967022" y="3040062"/>
            <a:chExt cx="2840482" cy="887480"/>
          </a:xfrm>
        </p:grpSpPr>
        <p:sp>
          <p:nvSpPr>
            <p:cNvPr id="110" name="Rectangle 109">
              <a:extLst>
                <a:ext uri="{FF2B5EF4-FFF2-40B4-BE49-F238E27FC236}">
                  <a16:creationId xmlns:a16="http://schemas.microsoft.com/office/drawing/2014/main" id="{A98B317B-8F40-4764-9015-CA3FDC3F3367}"/>
                </a:ext>
              </a:extLst>
            </p:cNvPr>
            <p:cNvSpPr/>
            <p:nvPr/>
          </p:nvSpPr>
          <p:spPr bwMode="auto">
            <a:xfrm>
              <a:off x="967022" y="3040062"/>
              <a:ext cx="2840482" cy="8874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pic>
          <p:nvPicPr>
            <p:cNvPr id="111" name="Picture 110">
              <a:extLst>
                <a:ext uri="{FF2B5EF4-FFF2-40B4-BE49-F238E27FC236}">
                  <a16:creationId xmlns:a16="http://schemas.microsoft.com/office/drawing/2014/main" id="{7C063FB9-7045-4193-9D6C-9DEE5E9B74C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87708" y="3139448"/>
              <a:ext cx="431484" cy="431480"/>
            </a:xfrm>
            <a:prstGeom prst="rect">
              <a:avLst/>
            </a:prstGeom>
          </p:spPr>
        </p:pic>
        <p:pic>
          <p:nvPicPr>
            <p:cNvPr id="112" name="Picture 111">
              <a:extLst>
                <a:ext uri="{FF2B5EF4-FFF2-40B4-BE49-F238E27FC236}">
                  <a16:creationId xmlns:a16="http://schemas.microsoft.com/office/drawing/2014/main" id="{C1A31AC6-291C-492F-8BA2-5892951E12B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651454" y="3139448"/>
              <a:ext cx="431484" cy="431480"/>
            </a:xfrm>
            <a:prstGeom prst="rect">
              <a:avLst/>
            </a:prstGeom>
          </p:spPr>
        </p:pic>
        <p:pic>
          <p:nvPicPr>
            <p:cNvPr id="113" name="Picture 112">
              <a:extLst>
                <a:ext uri="{FF2B5EF4-FFF2-40B4-BE49-F238E27FC236}">
                  <a16:creationId xmlns:a16="http://schemas.microsoft.com/office/drawing/2014/main" id="{8CA37BE2-07F3-4AC6-87F7-57D15393A26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183284" y="3139448"/>
              <a:ext cx="431484" cy="431480"/>
            </a:xfrm>
            <a:prstGeom prst="rect">
              <a:avLst/>
            </a:prstGeom>
          </p:spPr>
        </p:pic>
        <p:pic>
          <p:nvPicPr>
            <p:cNvPr id="114" name="Picture 113">
              <a:extLst>
                <a:ext uri="{FF2B5EF4-FFF2-40B4-BE49-F238E27FC236}">
                  <a16:creationId xmlns:a16="http://schemas.microsoft.com/office/drawing/2014/main" id="{9D629D4F-D249-47C7-8AB8-A6CACB7C5509}"/>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110" y="3163019"/>
              <a:ext cx="431484" cy="431480"/>
            </a:xfrm>
            <a:prstGeom prst="rect">
              <a:avLst/>
            </a:prstGeom>
          </p:spPr>
        </p:pic>
        <p:grpSp>
          <p:nvGrpSpPr>
            <p:cNvPr id="115" name="Group 114">
              <a:extLst>
                <a:ext uri="{FF2B5EF4-FFF2-40B4-BE49-F238E27FC236}">
                  <a16:creationId xmlns:a16="http://schemas.microsoft.com/office/drawing/2014/main" id="{FBC064AC-C8A3-413C-B67B-704A290269B6}"/>
                </a:ext>
              </a:extLst>
            </p:cNvPr>
            <p:cNvGrpSpPr/>
            <p:nvPr/>
          </p:nvGrpSpPr>
          <p:grpSpPr>
            <a:xfrm>
              <a:off x="2716783" y="3319233"/>
              <a:ext cx="290513" cy="71909"/>
              <a:chOff x="4369517" y="-533400"/>
              <a:chExt cx="290513" cy="71909"/>
            </a:xfrm>
          </p:grpSpPr>
          <p:sp>
            <p:nvSpPr>
              <p:cNvPr id="116" name="Oval 115">
                <a:extLst>
                  <a:ext uri="{FF2B5EF4-FFF2-40B4-BE49-F238E27FC236}">
                    <a16:creationId xmlns:a16="http://schemas.microsoft.com/office/drawing/2014/main" id="{7263738D-6811-40EC-B1AB-54D0C692F927}"/>
                  </a:ext>
                </a:extLst>
              </p:cNvPr>
              <p:cNvSpPr/>
              <p:nvPr/>
            </p:nvSpPr>
            <p:spPr bwMode="auto">
              <a:xfrm>
                <a:off x="436951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13012D52-AC48-46D9-97F4-1ECA39D77193}"/>
                  </a:ext>
                </a:extLst>
              </p:cNvPr>
              <p:cNvSpPr/>
              <p:nvPr/>
            </p:nvSpPr>
            <p:spPr bwMode="auto">
              <a:xfrm>
                <a:off x="4478820"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F40C3200-7363-4B58-820A-E52DC4774607}"/>
                  </a:ext>
                </a:extLst>
              </p:cNvPr>
              <p:cNvSpPr/>
              <p:nvPr/>
            </p:nvSpPr>
            <p:spPr bwMode="auto">
              <a:xfrm>
                <a:off x="4588121"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19" name="Picture 118">
            <a:extLst>
              <a:ext uri="{FF2B5EF4-FFF2-40B4-BE49-F238E27FC236}">
                <a16:creationId xmlns:a16="http://schemas.microsoft.com/office/drawing/2014/main" id="{94A5F260-DDA7-4AD4-B127-12272C94AB9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252039" y="2547257"/>
            <a:ext cx="341774" cy="321486"/>
          </a:xfrm>
          <a:prstGeom prst="rect">
            <a:avLst/>
          </a:prstGeom>
        </p:spPr>
      </p:pic>
      <p:sp>
        <p:nvSpPr>
          <p:cNvPr id="120" name="TextBox 119">
            <a:extLst>
              <a:ext uri="{FF2B5EF4-FFF2-40B4-BE49-F238E27FC236}">
                <a16:creationId xmlns:a16="http://schemas.microsoft.com/office/drawing/2014/main" id="{BED0A9D3-BFAF-4F37-80AB-D881B35AA5F7}"/>
              </a:ext>
            </a:extLst>
          </p:cNvPr>
          <p:cNvSpPr txBox="1"/>
          <p:nvPr/>
        </p:nvSpPr>
        <p:spPr>
          <a:xfrm>
            <a:off x="5978229" y="3235913"/>
            <a:ext cx="1288738" cy="2370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a:solidFill>
                  <a:srgbClr val="25282A"/>
                </a:solidFill>
                <a:latin typeface="Helvetica Neue"/>
                <a:cs typeface="Helvetica Neue"/>
              </a:rPr>
              <a:t>Web Tier</a:t>
            </a:r>
            <a:r>
              <a:rPr kumimoji="0" lang="en-US" sz="1100" b="1" i="0" u="none" strike="noStrike" kern="0" cap="none" spc="0" normalizeH="0" baseline="0" noProof="0">
                <a:ln>
                  <a:noFill/>
                </a:ln>
                <a:solidFill>
                  <a:srgbClr val="25282A"/>
                </a:solidFill>
                <a:effectLst/>
                <a:uLnTx/>
                <a:uFillTx/>
                <a:latin typeface="Helvetica Neue"/>
                <a:cs typeface="Helvetica Neue"/>
              </a:rPr>
              <a:t> </a:t>
            </a:r>
            <a:r>
              <a:rPr kumimoji="0" lang="en-US" sz="1100" i="0" u="none" strike="noStrike" kern="0" cap="none" spc="0" normalizeH="0" baseline="0" noProof="0">
                <a:ln>
                  <a:noFill/>
                </a:ln>
                <a:solidFill>
                  <a:srgbClr val="25282A"/>
                </a:solidFill>
                <a:effectLst/>
                <a:uLnTx/>
                <a:uFillTx/>
                <a:latin typeface="Helvetica Neue"/>
                <a:cs typeface="Helvetica Neue"/>
              </a:rPr>
              <a:t>Subnet</a:t>
            </a:r>
          </a:p>
        </p:txBody>
      </p:sp>
      <p:cxnSp>
        <p:nvCxnSpPr>
          <p:cNvPr id="121" name="Straight Arrow Connector 120">
            <a:extLst>
              <a:ext uri="{FF2B5EF4-FFF2-40B4-BE49-F238E27FC236}">
                <a16:creationId xmlns:a16="http://schemas.microsoft.com/office/drawing/2014/main" id="{1F56F23B-2F75-4089-9E1E-BCD3BAC6CA6D}"/>
              </a:ext>
            </a:extLst>
          </p:cNvPr>
          <p:cNvCxnSpPr>
            <a:cxnSpLocks/>
          </p:cNvCxnSpPr>
          <p:nvPr/>
        </p:nvCxnSpPr>
        <p:spPr>
          <a:xfrm>
            <a:off x="7164303" y="4078537"/>
            <a:ext cx="0" cy="158526"/>
          </a:xfrm>
          <a:prstGeom prst="straightConnector1">
            <a:avLst/>
          </a:prstGeom>
          <a:noFill/>
          <a:ln w="25400" cap="flat" cmpd="sng" algn="ctr">
            <a:solidFill>
              <a:srgbClr val="25282A">
                <a:lumMod val="75000"/>
                <a:lumOff val="25000"/>
              </a:srgbClr>
            </a:solidFill>
            <a:prstDash val="solid"/>
            <a:tailEnd type="triangle"/>
          </a:ln>
          <a:effectLst/>
        </p:spPr>
      </p:cxnSp>
      <p:pic>
        <p:nvPicPr>
          <p:cNvPr id="122" name="Picture 121">
            <a:extLst>
              <a:ext uri="{FF2B5EF4-FFF2-40B4-BE49-F238E27FC236}">
                <a16:creationId xmlns:a16="http://schemas.microsoft.com/office/drawing/2014/main" id="{C8C7401E-ECE2-4999-A0B3-AE88DC06F62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972948" y="5281561"/>
            <a:ext cx="482503" cy="482892"/>
          </a:xfrm>
          <a:prstGeom prst="rect">
            <a:avLst/>
          </a:prstGeom>
        </p:spPr>
      </p:pic>
      <p:cxnSp>
        <p:nvCxnSpPr>
          <p:cNvPr id="123" name="Straight Arrow Connector 122">
            <a:extLst>
              <a:ext uri="{FF2B5EF4-FFF2-40B4-BE49-F238E27FC236}">
                <a16:creationId xmlns:a16="http://schemas.microsoft.com/office/drawing/2014/main" id="{28859804-FC89-4359-AACD-02676701947D}"/>
              </a:ext>
            </a:extLst>
          </p:cNvPr>
          <p:cNvCxnSpPr>
            <a:cxnSpLocks/>
          </p:cNvCxnSpPr>
          <p:nvPr/>
        </p:nvCxnSpPr>
        <p:spPr>
          <a:xfrm>
            <a:off x="7147058" y="5015438"/>
            <a:ext cx="0" cy="223619"/>
          </a:xfrm>
          <a:prstGeom prst="straightConnector1">
            <a:avLst/>
          </a:prstGeom>
          <a:noFill/>
          <a:ln w="25400" cap="flat" cmpd="sng" algn="ctr">
            <a:solidFill>
              <a:srgbClr val="25282A">
                <a:lumMod val="75000"/>
                <a:lumOff val="25000"/>
              </a:srgbClr>
            </a:solidFill>
            <a:prstDash val="solid"/>
            <a:tailEnd type="triangle"/>
          </a:ln>
          <a:effectLst/>
        </p:spPr>
      </p:cxnSp>
      <p:sp>
        <p:nvSpPr>
          <p:cNvPr id="124" name="Rectangle 123">
            <a:extLst>
              <a:ext uri="{FF2B5EF4-FFF2-40B4-BE49-F238E27FC236}">
                <a16:creationId xmlns:a16="http://schemas.microsoft.com/office/drawing/2014/main" id="{0927402D-EAE6-4577-B805-5F745F9C7B93}"/>
              </a:ext>
            </a:extLst>
          </p:cNvPr>
          <p:cNvSpPr/>
          <p:nvPr/>
        </p:nvSpPr>
        <p:spPr bwMode="auto">
          <a:xfrm rot="5400000">
            <a:off x="9262597" y="2837718"/>
            <a:ext cx="3530778" cy="195302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pic>
        <p:nvPicPr>
          <p:cNvPr id="125" name="Picture 124">
            <a:extLst>
              <a:ext uri="{FF2B5EF4-FFF2-40B4-BE49-F238E27FC236}">
                <a16:creationId xmlns:a16="http://schemas.microsoft.com/office/drawing/2014/main" id="{C034BF72-4ACE-4519-BAF3-E8CE764EF1C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680352" y="1943163"/>
            <a:ext cx="405046" cy="360255"/>
          </a:xfrm>
          <a:prstGeom prst="rect">
            <a:avLst/>
          </a:prstGeom>
        </p:spPr>
      </p:pic>
      <p:pic>
        <p:nvPicPr>
          <p:cNvPr id="126" name="Picture 125">
            <a:extLst>
              <a:ext uri="{FF2B5EF4-FFF2-40B4-BE49-F238E27FC236}">
                <a16:creationId xmlns:a16="http://schemas.microsoft.com/office/drawing/2014/main" id="{540905BB-7958-414E-83F8-250B5B22BEC9}"/>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38655" y="3199287"/>
            <a:ext cx="366789" cy="345013"/>
          </a:xfrm>
          <a:prstGeom prst="rect">
            <a:avLst/>
          </a:prstGeom>
        </p:spPr>
      </p:pic>
      <p:pic>
        <p:nvPicPr>
          <p:cNvPr id="127" name="Picture 126">
            <a:extLst>
              <a:ext uri="{FF2B5EF4-FFF2-40B4-BE49-F238E27FC236}">
                <a16:creationId xmlns:a16="http://schemas.microsoft.com/office/drawing/2014/main" id="{DF62BBD8-3808-4C42-922A-CC3D838F565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41053" y="3749260"/>
            <a:ext cx="366789" cy="345013"/>
          </a:xfrm>
          <a:prstGeom prst="rect">
            <a:avLst/>
          </a:prstGeom>
        </p:spPr>
      </p:pic>
      <p:pic>
        <p:nvPicPr>
          <p:cNvPr id="128" name="Picture 127">
            <a:extLst>
              <a:ext uri="{FF2B5EF4-FFF2-40B4-BE49-F238E27FC236}">
                <a16:creationId xmlns:a16="http://schemas.microsoft.com/office/drawing/2014/main" id="{1EF6095D-91C1-46B8-A06B-9AF63BE3194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38655" y="4309043"/>
            <a:ext cx="366789" cy="345013"/>
          </a:xfrm>
          <a:prstGeom prst="rect">
            <a:avLst/>
          </a:prstGeom>
        </p:spPr>
      </p:pic>
      <p:sp>
        <p:nvSpPr>
          <p:cNvPr id="129" name="TextBox 128">
            <a:extLst>
              <a:ext uri="{FF2B5EF4-FFF2-40B4-BE49-F238E27FC236}">
                <a16:creationId xmlns:a16="http://schemas.microsoft.com/office/drawing/2014/main" id="{AF712372-2E30-45D2-BB54-BE4397939673}"/>
              </a:ext>
            </a:extLst>
          </p:cNvPr>
          <p:cNvSpPr txBox="1"/>
          <p:nvPr/>
        </p:nvSpPr>
        <p:spPr>
          <a:xfrm>
            <a:off x="9800577" y="2844452"/>
            <a:ext cx="1395721" cy="3346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Network Packet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Broker</a:t>
            </a:r>
            <a:endParaRPr kumimoji="0" lang="en-US" sz="900" b="1" i="0" u="none" strike="noStrike" kern="0" cap="none" spc="0" normalizeH="0" baseline="0" noProof="0">
              <a:ln>
                <a:noFill/>
              </a:ln>
              <a:solidFill>
                <a:srgbClr val="25282A"/>
              </a:solidFill>
              <a:effectLst/>
              <a:uLnTx/>
              <a:uFillTx/>
              <a:latin typeface="Helvetica Neue"/>
              <a:cs typeface="Helvetica Neue"/>
            </a:endParaRPr>
          </a:p>
        </p:txBody>
      </p:sp>
      <p:sp>
        <p:nvSpPr>
          <p:cNvPr id="130" name="TextBox 129">
            <a:extLst>
              <a:ext uri="{FF2B5EF4-FFF2-40B4-BE49-F238E27FC236}">
                <a16:creationId xmlns:a16="http://schemas.microsoft.com/office/drawing/2014/main" id="{C163E4AA-427C-44B8-82E9-3417B976AAD6}"/>
              </a:ext>
            </a:extLst>
          </p:cNvPr>
          <p:cNvSpPr txBox="1"/>
          <p:nvPr/>
        </p:nvSpPr>
        <p:spPr>
          <a:xfrm>
            <a:off x="9846996" y="5213768"/>
            <a:ext cx="1288738" cy="2370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a:solidFill>
                  <a:srgbClr val="25282A"/>
                </a:solidFill>
                <a:latin typeface="Helvetica Neue"/>
                <a:cs typeface="Helvetica Neue"/>
              </a:rPr>
              <a:t>Monitoring </a:t>
            </a:r>
            <a:r>
              <a:rPr kumimoji="0" lang="en-US" sz="1100" i="0" u="none" strike="noStrike" kern="0" cap="none" spc="0" normalizeH="0" baseline="0" noProof="0">
                <a:ln>
                  <a:noFill/>
                </a:ln>
                <a:solidFill>
                  <a:srgbClr val="25282A"/>
                </a:solidFill>
                <a:effectLst/>
                <a:uLnTx/>
                <a:uFillTx/>
                <a:latin typeface="Helvetica Neue"/>
                <a:cs typeface="Helvetica Neue"/>
              </a:rPr>
              <a:t>Subnet</a:t>
            </a:r>
          </a:p>
        </p:txBody>
      </p:sp>
      <p:cxnSp>
        <p:nvCxnSpPr>
          <p:cNvPr id="131" name="Straight Arrow Connector 130">
            <a:extLst>
              <a:ext uri="{FF2B5EF4-FFF2-40B4-BE49-F238E27FC236}">
                <a16:creationId xmlns:a16="http://schemas.microsoft.com/office/drawing/2014/main" id="{7F67D9B2-25C4-4436-810F-17D05C930093}"/>
              </a:ext>
            </a:extLst>
          </p:cNvPr>
          <p:cNvCxnSpPr>
            <a:cxnSpLocks/>
          </p:cNvCxnSpPr>
          <p:nvPr/>
        </p:nvCxnSpPr>
        <p:spPr>
          <a:xfrm>
            <a:off x="8047936" y="3271282"/>
            <a:ext cx="0" cy="1060180"/>
          </a:xfrm>
          <a:prstGeom prst="straightConnector1">
            <a:avLst/>
          </a:prstGeom>
          <a:noFill/>
          <a:ln w="19050" cap="flat" cmpd="sng" algn="ctr">
            <a:solidFill>
              <a:srgbClr val="D83B01"/>
            </a:solidFill>
            <a:prstDash val="solid"/>
            <a:headEnd type="arrow" w="med" len="sm"/>
            <a:tailEnd type="arrow" w="med" len="sm"/>
          </a:ln>
          <a:effectLst/>
        </p:spPr>
      </p:cxnSp>
      <p:cxnSp>
        <p:nvCxnSpPr>
          <p:cNvPr id="132" name="Straight Arrow Connector 131">
            <a:extLst>
              <a:ext uri="{FF2B5EF4-FFF2-40B4-BE49-F238E27FC236}">
                <a16:creationId xmlns:a16="http://schemas.microsoft.com/office/drawing/2014/main" id="{56384A39-E487-4EE8-A475-E3E8BB5912CB}"/>
              </a:ext>
            </a:extLst>
          </p:cNvPr>
          <p:cNvCxnSpPr>
            <a:cxnSpLocks/>
          </p:cNvCxnSpPr>
          <p:nvPr/>
        </p:nvCxnSpPr>
        <p:spPr>
          <a:xfrm>
            <a:off x="10602295" y="3320687"/>
            <a:ext cx="673602" cy="505983"/>
          </a:xfrm>
          <a:prstGeom prst="straightConnector1">
            <a:avLst/>
          </a:prstGeom>
          <a:noFill/>
          <a:ln w="15875" cap="flat" cmpd="sng" algn="ctr">
            <a:solidFill>
              <a:srgbClr val="00B050"/>
            </a:solidFill>
            <a:prstDash val="solid"/>
            <a:headEnd type="none" w="med" len="sm"/>
            <a:tailEnd type="triangle" w="med" len="sm"/>
          </a:ln>
          <a:effectLst/>
        </p:spPr>
      </p:cxnSp>
      <p:cxnSp>
        <p:nvCxnSpPr>
          <p:cNvPr id="133" name="Straight Arrow Connector 132">
            <a:extLst>
              <a:ext uri="{FF2B5EF4-FFF2-40B4-BE49-F238E27FC236}">
                <a16:creationId xmlns:a16="http://schemas.microsoft.com/office/drawing/2014/main" id="{0C8E4A6A-3C68-4709-ADF2-978F0EF0946D}"/>
              </a:ext>
            </a:extLst>
          </p:cNvPr>
          <p:cNvCxnSpPr>
            <a:cxnSpLocks/>
          </p:cNvCxnSpPr>
          <p:nvPr/>
        </p:nvCxnSpPr>
        <p:spPr>
          <a:xfrm flipV="1">
            <a:off x="8145971" y="3933581"/>
            <a:ext cx="922458" cy="293505"/>
          </a:xfrm>
          <a:prstGeom prst="straightConnector1">
            <a:avLst/>
          </a:prstGeom>
          <a:noFill/>
          <a:ln w="15875" cap="flat" cmpd="sng" algn="ctr">
            <a:solidFill>
              <a:srgbClr val="00B050"/>
            </a:solidFill>
            <a:prstDash val="solid"/>
            <a:headEnd type="none" w="med" len="sm"/>
            <a:tailEnd type="triangle" w="med" len="sm"/>
          </a:ln>
          <a:effectLst/>
        </p:spPr>
      </p:cxnSp>
      <p:cxnSp>
        <p:nvCxnSpPr>
          <p:cNvPr id="134" name="Straight Arrow Connector 133">
            <a:extLst>
              <a:ext uri="{FF2B5EF4-FFF2-40B4-BE49-F238E27FC236}">
                <a16:creationId xmlns:a16="http://schemas.microsoft.com/office/drawing/2014/main" id="{E2ADE135-8F21-49EA-BE60-B093E0C209EC}"/>
              </a:ext>
            </a:extLst>
          </p:cNvPr>
          <p:cNvCxnSpPr>
            <a:cxnSpLocks/>
          </p:cNvCxnSpPr>
          <p:nvPr/>
        </p:nvCxnSpPr>
        <p:spPr>
          <a:xfrm>
            <a:off x="5276509" y="5581674"/>
            <a:ext cx="390550" cy="0"/>
          </a:xfrm>
          <a:prstGeom prst="straightConnector1">
            <a:avLst/>
          </a:prstGeom>
          <a:noFill/>
          <a:ln w="19050" cap="flat" cmpd="sng" algn="ctr">
            <a:solidFill>
              <a:srgbClr val="D83B01"/>
            </a:solidFill>
            <a:prstDash val="solid"/>
            <a:headEnd type="arrow" w="med" len="sm"/>
            <a:tailEnd type="arrow" w="med" len="sm"/>
          </a:ln>
          <a:effectLst/>
        </p:spPr>
      </p:cxnSp>
      <p:cxnSp>
        <p:nvCxnSpPr>
          <p:cNvPr id="135" name="Straight Arrow Connector 134">
            <a:extLst>
              <a:ext uri="{FF2B5EF4-FFF2-40B4-BE49-F238E27FC236}">
                <a16:creationId xmlns:a16="http://schemas.microsoft.com/office/drawing/2014/main" id="{98EA2826-19F1-4C2E-B69A-FB031FBB4D40}"/>
              </a:ext>
            </a:extLst>
          </p:cNvPr>
          <p:cNvCxnSpPr>
            <a:cxnSpLocks/>
          </p:cNvCxnSpPr>
          <p:nvPr/>
        </p:nvCxnSpPr>
        <p:spPr>
          <a:xfrm>
            <a:off x="5314469" y="5815483"/>
            <a:ext cx="348209" cy="0"/>
          </a:xfrm>
          <a:prstGeom prst="straightConnector1">
            <a:avLst/>
          </a:prstGeom>
          <a:noFill/>
          <a:ln w="22225" cap="flat" cmpd="sng" algn="ctr">
            <a:solidFill>
              <a:srgbClr val="00B050"/>
            </a:solidFill>
            <a:prstDash val="solid"/>
            <a:headEnd type="none" w="med" len="sm"/>
            <a:tailEnd type="triangle" w="med" len="sm"/>
          </a:ln>
          <a:effectLst/>
        </p:spPr>
      </p:cxnSp>
      <p:sp>
        <p:nvSpPr>
          <p:cNvPr id="136" name="Rectangle 135">
            <a:extLst>
              <a:ext uri="{FF2B5EF4-FFF2-40B4-BE49-F238E27FC236}">
                <a16:creationId xmlns:a16="http://schemas.microsoft.com/office/drawing/2014/main" id="{DE35EAE3-0A25-4008-81A0-4C0D65D50FA1}"/>
              </a:ext>
            </a:extLst>
          </p:cNvPr>
          <p:cNvSpPr/>
          <p:nvPr/>
        </p:nvSpPr>
        <p:spPr>
          <a:xfrm>
            <a:off x="5611776" y="5475827"/>
            <a:ext cx="1344172" cy="237039"/>
          </a:xfrm>
          <a:prstGeom prst="rect">
            <a:avLst/>
          </a:prstGeom>
        </p:spPr>
        <p:txBody>
          <a:bodyPr wrap="none">
            <a:spAutoFit/>
          </a:bodyPr>
          <a:lstStyle/>
          <a:p>
            <a:r>
              <a:rPr lang="en-US" sz="1000"/>
              <a:t>VM </a:t>
            </a:r>
            <a:r>
              <a:rPr lang="en-US" sz="1100"/>
              <a:t>Production</a:t>
            </a:r>
            <a:r>
              <a:rPr lang="en-US" sz="1000"/>
              <a:t> Traffic</a:t>
            </a:r>
          </a:p>
        </p:txBody>
      </p:sp>
      <p:sp>
        <p:nvSpPr>
          <p:cNvPr id="137" name="Rectangle 136">
            <a:extLst>
              <a:ext uri="{FF2B5EF4-FFF2-40B4-BE49-F238E27FC236}">
                <a16:creationId xmlns:a16="http://schemas.microsoft.com/office/drawing/2014/main" id="{C43FAA9B-F230-445D-8065-110905A2A4A5}"/>
              </a:ext>
            </a:extLst>
          </p:cNvPr>
          <p:cNvSpPr/>
          <p:nvPr/>
        </p:nvSpPr>
        <p:spPr>
          <a:xfrm>
            <a:off x="5625800" y="5716393"/>
            <a:ext cx="1277413" cy="237039"/>
          </a:xfrm>
          <a:prstGeom prst="rect">
            <a:avLst/>
          </a:prstGeom>
        </p:spPr>
        <p:txBody>
          <a:bodyPr wrap="none">
            <a:spAutoFit/>
          </a:bodyPr>
          <a:lstStyle/>
          <a:p>
            <a:r>
              <a:rPr lang="en-US" sz="1100"/>
              <a:t>VM Mirrored Traffic</a:t>
            </a:r>
          </a:p>
        </p:txBody>
      </p:sp>
      <p:cxnSp>
        <p:nvCxnSpPr>
          <p:cNvPr id="138" name="Straight Arrow Connector 137">
            <a:extLst>
              <a:ext uri="{FF2B5EF4-FFF2-40B4-BE49-F238E27FC236}">
                <a16:creationId xmlns:a16="http://schemas.microsoft.com/office/drawing/2014/main" id="{D178A155-C216-4CEC-A726-21499BDE5114}"/>
              </a:ext>
            </a:extLst>
          </p:cNvPr>
          <p:cNvCxnSpPr>
            <a:cxnSpLocks/>
          </p:cNvCxnSpPr>
          <p:nvPr/>
        </p:nvCxnSpPr>
        <p:spPr>
          <a:xfrm>
            <a:off x="8145971" y="3292528"/>
            <a:ext cx="936834" cy="456732"/>
          </a:xfrm>
          <a:prstGeom prst="straightConnector1">
            <a:avLst/>
          </a:prstGeom>
          <a:noFill/>
          <a:ln w="15875" cap="flat" cmpd="sng" algn="ctr">
            <a:solidFill>
              <a:srgbClr val="00B050"/>
            </a:solidFill>
            <a:prstDash val="solid"/>
            <a:headEnd type="none" w="med" len="sm"/>
            <a:tailEnd type="triangle" w="med" len="sm"/>
          </a:ln>
          <a:effectLst/>
        </p:spPr>
      </p:cxnSp>
      <p:cxnSp>
        <p:nvCxnSpPr>
          <p:cNvPr id="139" name="Straight Arrow Connector 138">
            <a:extLst>
              <a:ext uri="{FF2B5EF4-FFF2-40B4-BE49-F238E27FC236}">
                <a16:creationId xmlns:a16="http://schemas.microsoft.com/office/drawing/2014/main" id="{F8CC83E2-E70F-4B87-A78A-3A3CF24B9186}"/>
              </a:ext>
            </a:extLst>
          </p:cNvPr>
          <p:cNvCxnSpPr>
            <a:cxnSpLocks/>
          </p:cNvCxnSpPr>
          <p:nvPr/>
        </p:nvCxnSpPr>
        <p:spPr>
          <a:xfrm>
            <a:off x="10671994" y="3913862"/>
            <a:ext cx="603903" cy="19719"/>
          </a:xfrm>
          <a:prstGeom prst="straightConnector1">
            <a:avLst/>
          </a:prstGeom>
          <a:noFill/>
          <a:ln w="15875" cap="flat" cmpd="sng" algn="ctr">
            <a:solidFill>
              <a:srgbClr val="00B050"/>
            </a:solidFill>
            <a:prstDash val="solid"/>
            <a:headEnd type="none" w="med" len="sm"/>
            <a:tailEnd type="triangle" w="med" len="sm"/>
          </a:ln>
          <a:effectLst/>
        </p:spPr>
      </p:cxnSp>
      <p:cxnSp>
        <p:nvCxnSpPr>
          <p:cNvPr id="140" name="Straight Arrow Connector 139">
            <a:extLst>
              <a:ext uri="{FF2B5EF4-FFF2-40B4-BE49-F238E27FC236}">
                <a16:creationId xmlns:a16="http://schemas.microsoft.com/office/drawing/2014/main" id="{7E55B921-A2EA-4162-9760-02D7E4FD76C0}"/>
              </a:ext>
            </a:extLst>
          </p:cNvPr>
          <p:cNvCxnSpPr>
            <a:cxnSpLocks/>
          </p:cNvCxnSpPr>
          <p:nvPr/>
        </p:nvCxnSpPr>
        <p:spPr>
          <a:xfrm flipV="1">
            <a:off x="10590559" y="4122270"/>
            <a:ext cx="685338" cy="298861"/>
          </a:xfrm>
          <a:prstGeom prst="straightConnector1">
            <a:avLst/>
          </a:prstGeom>
          <a:noFill/>
          <a:ln w="15875" cap="flat" cmpd="sng" algn="ctr">
            <a:solidFill>
              <a:srgbClr val="00B050"/>
            </a:solidFill>
            <a:prstDash val="solid"/>
            <a:headEnd type="none" w="med" len="sm"/>
            <a:tailEnd type="triangle" w="med" len="sm"/>
          </a:ln>
          <a:effectLst/>
        </p:spPr>
      </p:cxnSp>
      <p:cxnSp>
        <p:nvCxnSpPr>
          <p:cNvPr id="141" name="Straight Arrow Connector 140">
            <a:extLst>
              <a:ext uri="{FF2B5EF4-FFF2-40B4-BE49-F238E27FC236}">
                <a16:creationId xmlns:a16="http://schemas.microsoft.com/office/drawing/2014/main" id="{2384071D-D96F-43EB-B105-E17C023CFA74}"/>
              </a:ext>
            </a:extLst>
          </p:cNvPr>
          <p:cNvCxnSpPr>
            <a:cxnSpLocks/>
          </p:cNvCxnSpPr>
          <p:nvPr/>
        </p:nvCxnSpPr>
        <p:spPr>
          <a:xfrm>
            <a:off x="9745408" y="3869456"/>
            <a:ext cx="243045" cy="0"/>
          </a:xfrm>
          <a:prstGeom prst="straightConnector1">
            <a:avLst/>
          </a:prstGeom>
          <a:noFill/>
          <a:ln w="15875" cap="flat" cmpd="sng" algn="ctr">
            <a:solidFill>
              <a:srgbClr val="00B050"/>
            </a:solidFill>
            <a:prstDash val="solid"/>
            <a:headEnd type="none" w="med" len="sm"/>
            <a:tailEnd type="triangle" w="med" len="sm"/>
          </a:ln>
          <a:effectLst/>
        </p:spPr>
      </p:cxnSp>
      <p:sp>
        <p:nvSpPr>
          <p:cNvPr id="147" name="TextBox 146">
            <a:extLst>
              <a:ext uri="{FF2B5EF4-FFF2-40B4-BE49-F238E27FC236}">
                <a16:creationId xmlns:a16="http://schemas.microsoft.com/office/drawing/2014/main" id="{2BA208C3-FFBD-491B-8A53-D100F352CCC7}"/>
              </a:ext>
            </a:extLst>
          </p:cNvPr>
          <p:cNvSpPr txBox="1"/>
          <p:nvPr/>
        </p:nvSpPr>
        <p:spPr>
          <a:xfrm>
            <a:off x="9006180" y="4220659"/>
            <a:ext cx="885586" cy="54379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cs typeface="Helvetica Neue"/>
              </a:rPr>
              <a:t>Virtual Network TAP</a:t>
            </a:r>
          </a:p>
        </p:txBody>
      </p:sp>
      <p:sp>
        <p:nvSpPr>
          <p:cNvPr id="149" name="TextBox 148">
            <a:extLst>
              <a:ext uri="{FF2B5EF4-FFF2-40B4-BE49-F238E27FC236}">
                <a16:creationId xmlns:a16="http://schemas.microsoft.com/office/drawing/2014/main" id="{01F36BD2-25C6-41AB-B601-3D8207B28CDA}"/>
              </a:ext>
            </a:extLst>
          </p:cNvPr>
          <p:cNvSpPr txBox="1"/>
          <p:nvPr/>
        </p:nvSpPr>
        <p:spPr>
          <a:xfrm>
            <a:off x="10907609" y="2268602"/>
            <a:ext cx="1395721" cy="20915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Tools</a:t>
            </a:r>
            <a:endParaRPr kumimoji="0" lang="en-US" sz="900" b="1" i="0" u="none" strike="noStrike" kern="0" cap="none" spc="0" normalizeH="0" baseline="0" noProof="0">
              <a:ln>
                <a:noFill/>
              </a:ln>
              <a:solidFill>
                <a:srgbClr val="25282A"/>
              </a:solidFill>
              <a:effectLst/>
              <a:uLnTx/>
              <a:uFillTx/>
              <a:latin typeface="Helvetica Neue"/>
              <a:cs typeface="Helvetica Neue"/>
            </a:endParaRPr>
          </a:p>
        </p:txBody>
      </p:sp>
      <p:grpSp>
        <p:nvGrpSpPr>
          <p:cNvPr id="150" name="Group 149">
            <a:extLst>
              <a:ext uri="{FF2B5EF4-FFF2-40B4-BE49-F238E27FC236}">
                <a16:creationId xmlns:a16="http://schemas.microsoft.com/office/drawing/2014/main" id="{03DFDD56-C23D-4FF6-87CA-F49205C2DFA6}"/>
              </a:ext>
            </a:extLst>
          </p:cNvPr>
          <p:cNvGrpSpPr/>
          <p:nvPr/>
        </p:nvGrpSpPr>
        <p:grpSpPr>
          <a:xfrm>
            <a:off x="11047456" y="2494767"/>
            <a:ext cx="1122282" cy="2942096"/>
            <a:chOff x="10700671" y="2614497"/>
            <a:chExt cx="1239614" cy="3247065"/>
          </a:xfrm>
        </p:grpSpPr>
        <p:grpSp>
          <p:nvGrpSpPr>
            <p:cNvPr id="151" name="Group 150">
              <a:extLst>
                <a:ext uri="{FF2B5EF4-FFF2-40B4-BE49-F238E27FC236}">
                  <a16:creationId xmlns:a16="http://schemas.microsoft.com/office/drawing/2014/main" id="{10CF86B1-E570-44C2-BA64-BA78C2C19DAF}"/>
                </a:ext>
              </a:extLst>
            </p:cNvPr>
            <p:cNvGrpSpPr/>
            <p:nvPr/>
          </p:nvGrpSpPr>
          <p:grpSpPr>
            <a:xfrm>
              <a:off x="10700671" y="2614497"/>
              <a:ext cx="1239614" cy="3082250"/>
              <a:chOff x="10728449" y="2714378"/>
              <a:chExt cx="1239614" cy="3082250"/>
            </a:xfrm>
          </p:grpSpPr>
          <p:grpSp>
            <p:nvGrpSpPr>
              <p:cNvPr id="153" name="Group 152">
                <a:extLst>
                  <a:ext uri="{FF2B5EF4-FFF2-40B4-BE49-F238E27FC236}">
                    <a16:creationId xmlns:a16="http://schemas.microsoft.com/office/drawing/2014/main" id="{5E09F6A1-2670-44E3-A4BF-E8D53C01EF32}"/>
                  </a:ext>
                </a:extLst>
              </p:cNvPr>
              <p:cNvGrpSpPr/>
              <p:nvPr/>
            </p:nvGrpSpPr>
            <p:grpSpPr>
              <a:xfrm>
                <a:off x="10728449" y="2714378"/>
                <a:ext cx="1239614" cy="2521832"/>
                <a:chOff x="10611434" y="2635291"/>
                <a:chExt cx="1438725" cy="3021967"/>
              </a:xfrm>
            </p:grpSpPr>
            <p:grpSp>
              <p:nvGrpSpPr>
                <p:cNvPr id="155" name="Group 154">
                  <a:extLst>
                    <a:ext uri="{FF2B5EF4-FFF2-40B4-BE49-F238E27FC236}">
                      <a16:creationId xmlns:a16="http://schemas.microsoft.com/office/drawing/2014/main" id="{E7D4A14B-1AAA-46D2-B369-2ED5737C427F}"/>
                    </a:ext>
                  </a:extLst>
                </p:cNvPr>
                <p:cNvGrpSpPr/>
                <p:nvPr/>
              </p:nvGrpSpPr>
              <p:grpSpPr>
                <a:xfrm>
                  <a:off x="10626686" y="4774290"/>
                  <a:ext cx="1423473" cy="882968"/>
                  <a:chOff x="10626686" y="4774290"/>
                  <a:chExt cx="1423473" cy="882968"/>
                </a:xfrm>
              </p:grpSpPr>
              <p:grpSp>
                <p:nvGrpSpPr>
                  <p:cNvPr id="165" name="Group 164">
                    <a:extLst>
                      <a:ext uri="{FF2B5EF4-FFF2-40B4-BE49-F238E27FC236}">
                        <a16:creationId xmlns:a16="http://schemas.microsoft.com/office/drawing/2014/main" id="{711879CC-D938-469C-866E-696472A1DF54}"/>
                      </a:ext>
                    </a:extLst>
                  </p:cNvPr>
                  <p:cNvGrpSpPr/>
                  <p:nvPr/>
                </p:nvGrpSpPr>
                <p:grpSpPr>
                  <a:xfrm>
                    <a:off x="11020343" y="4774290"/>
                    <a:ext cx="595473" cy="508489"/>
                    <a:chOff x="4688051" y="6411130"/>
                    <a:chExt cx="746909" cy="693956"/>
                  </a:xfrm>
                </p:grpSpPr>
                <p:pic>
                  <p:nvPicPr>
                    <p:cNvPr id="167" name="Picture 166">
                      <a:extLst>
                        <a:ext uri="{FF2B5EF4-FFF2-40B4-BE49-F238E27FC236}">
                          <a16:creationId xmlns:a16="http://schemas.microsoft.com/office/drawing/2014/main" id="{91EE25C4-1433-4EFD-827F-34108D47827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688051" y="6411130"/>
                      <a:ext cx="746909" cy="693956"/>
                    </a:xfrm>
                    <a:prstGeom prst="rect">
                      <a:avLst/>
                    </a:prstGeom>
                  </p:spPr>
                </p:pic>
                <p:pic>
                  <p:nvPicPr>
                    <p:cNvPr id="168"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4879A9BB-9E79-4455-94AB-1307477A19F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886313" y="6512731"/>
                      <a:ext cx="350378" cy="334924"/>
                    </a:xfrm>
                    <a:prstGeom prst="rect">
                      <a:avLst/>
                    </a:prstGeom>
                    <a:noFill/>
                    <a:extLst>
                      <a:ext uri="{909E8E84-426E-40DD-AFC4-6F175D3DCCD1}">
                        <a14:hiddenFill xmlns:a14="http://schemas.microsoft.com/office/drawing/2010/main">
                          <a:solidFill>
                            <a:srgbClr val="FFFFFF"/>
                          </a:solidFill>
                        </a14:hiddenFill>
                      </a:ext>
                    </a:extLst>
                  </p:spPr>
                </p:pic>
              </p:grpSp>
              <p:sp>
                <p:nvSpPr>
                  <p:cNvPr id="166" name="TextBox 165">
                    <a:extLst>
                      <a:ext uri="{FF2B5EF4-FFF2-40B4-BE49-F238E27FC236}">
                        <a16:creationId xmlns:a16="http://schemas.microsoft.com/office/drawing/2014/main" id="{600D5D28-C0A9-4616-85C6-A055741D1D10}"/>
                      </a:ext>
                    </a:extLst>
                  </p:cNvPr>
                  <p:cNvSpPr txBox="1"/>
                  <p:nvPr/>
                </p:nvSpPr>
                <p:spPr>
                  <a:xfrm>
                    <a:off x="10626686" y="5287926"/>
                    <a:ext cx="142347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Security </a:t>
                    </a:r>
                  </a:p>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Operations</a:t>
                    </a:r>
                    <a:endParaRPr kumimoji="0" lang="en-US" sz="900" b="1" i="0" u="none" strike="noStrike" kern="0" cap="none" spc="0" normalizeH="0" baseline="0" noProof="0">
                      <a:ln>
                        <a:noFill/>
                      </a:ln>
                      <a:solidFill>
                        <a:srgbClr val="25282A"/>
                      </a:solidFill>
                      <a:effectLst/>
                      <a:uLnTx/>
                      <a:uFillTx/>
                      <a:latin typeface="Helvetica Neue"/>
                      <a:cs typeface="Helvetica Neue"/>
                    </a:endParaRPr>
                  </a:p>
                </p:txBody>
              </p:sp>
            </p:grpSp>
            <p:grpSp>
              <p:nvGrpSpPr>
                <p:cNvPr id="156" name="Group 155">
                  <a:extLst>
                    <a:ext uri="{FF2B5EF4-FFF2-40B4-BE49-F238E27FC236}">
                      <a16:creationId xmlns:a16="http://schemas.microsoft.com/office/drawing/2014/main" id="{D48C37C3-C47D-4858-919E-62FBE03353F4}"/>
                    </a:ext>
                  </a:extLst>
                </p:cNvPr>
                <p:cNvGrpSpPr/>
                <p:nvPr/>
              </p:nvGrpSpPr>
              <p:grpSpPr>
                <a:xfrm>
                  <a:off x="10621863" y="3697958"/>
                  <a:ext cx="1423473" cy="899957"/>
                  <a:chOff x="10621863" y="3697958"/>
                  <a:chExt cx="1423473" cy="899957"/>
                </a:xfrm>
              </p:grpSpPr>
              <p:sp>
                <p:nvSpPr>
                  <p:cNvPr id="161" name="TextBox 160">
                    <a:extLst>
                      <a:ext uri="{FF2B5EF4-FFF2-40B4-BE49-F238E27FC236}">
                        <a16:creationId xmlns:a16="http://schemas.microsoft.com/office/drawing/2014/main" id="{C61D4C9E-C690-4F70-9619-6D166F10B7D3}"/>
                      </a:ext>
                    </a:extLst>
                  </p:cNvPr>
                  <p:cNvSpPr txBox="1"/>
                  <p:nvPr/>
                </p:nvSpPr>
                <p:spPr>
                  <a:xfrm>
                    <a:off x="10621863" y="4228583"/>
                    <a:ext cx="142347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Network </a:t>
                    </a:r>
                  </a:p>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Operations</a:t>
                    </a:r>
                    <a:endParaRPr kumimoji="0" lang="en-US" sz="900" b="1" i="0" u="none" strike="noStrike" kern="0" cap="none" spc="0" normalizeH="0" baseline="0" noProof="0">
                      <a:ln>
                        <a:noFill/>
                      </a:ln>
                      <a:solidFill>
                        <a:srgbClr val="25282A"/>
                      </a:solidFill>
                      <a:effectLst/>
                      <a:uLnTx/>
                      <a:uFillTx/>
                      <a:latin typeface="Helvetica Neue"/>
                      <a:cs typeface="Helvetica Neue"/>
                    </a:endParaRPr>
                  </a:p>
                </p:txBody>
              </p:sp>
              <p:grpSp>
                <p:nvGrpSpPr>
                  <p:cNvPr id="162" name="Group 161">
                    <a:extLst>
                      <a:ext uri="{FF2B5EF4-FFF2-40B4-BE49-F238E27FC236}">
                        <a16:creationId xmlns:a16="http://schemas.microsoft.com/office/drawing/2014/main" id="{115231EF-96A3-4897-9238-77F9CBAA2FB7}"/>
                      </a:ext>
                    </a:extLst>
                  </p:cNvPr>
                  <p:cNvGrpSpPr/>
                  <p:nvPr/>
                </p:nvGrpSpPr>
                <p:grpSpPr>
                  <a:xfrm>
                    <a:off x="11035864" y="3697958"/>
                    <a:ext cx="595473" cy="508489"/>
                    <a:chOff x="10742312" y="3343060"/>
                    <a:chExt cx="595473" cy="508489"/>
                  </a:xfrm>
                </p:grpSpPr>
                <p:pic>
                  <p:nvPicPr>
                    <p:cNvPr id="163" name="Picture 162">
                      <a:extLst>
                        <a:ext uri="{FF2B5EF4-FFF2-40B4-BE49-F238E27FC236}">
                          <a16:creationId xmlns:a16="http://schemas.microsoft.com/office/drawing/2014/main" id="{A625FFA6-AEA5-4BED-8140-92B41C312169}"/>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742312" y="3343060"/>
                      <a:ext cx="595473" cy="508489"/>
                    </a:xfrm>
                    <a:prstGeom prst="rect">
                      <a:avLst/>
                    </a:prstGeom>
                  </p:spPr>
                </p:pic>
                <p:pic>
                  <p:nvPicPr>
                    <p:cNvPr id="164" name="Picture 163">
                      <a:extLst>
                        <a:ext uri="{FF2B5EF4-FFF2-40B4-BE49-F238E27FC236}">
                          <a16:creationId xmlns:a16="http://schemas.microsoft.com/office/drawing/2014/main" id="{6C68D46B-CCC8-4B91-8960-6AD9D90476DA}"/>
                        </a:ext>
                      </a:extLst>
                    </p:cNvPr>
                    <p:cNvPicPr>
                      <a:picLocks noChangeAspect="1"/>
                    </p:cNvPicPr>
                    <p:nvPr/>
                  </p:nvPicPr>
                  <p:blipFill>
                    <a:blip r:embed="rId10"/>
                    <a:stretch>
                      <a:fillRect/>
                    </a:stretch>
                  </p:blipFill>
                  <p:spPr>
                    <a:xfrm>
                      <a:off x="10824192" y="3452869"/>
                      <a:ext cx="435470" cy="175375"/>
                    </a:xfrm>
                    <a:prstGeom prst="rect">
                      <a:avLst/>
                    </a:prstGeom>
                  </p:spPr>
                </p:pic>
              </p:grpSp>
            </p:grpSp>
            <p:grpSp>
              <p:nvGrpSpPr>
                <p:cNvPr id="157" name="Group 156">
                  <a:extLst>
                    <a:ext uri="{FF2B5EF4-FFF2-40B4-BE49-F238E27FC236}">
                      <a16:creationId xmlns:a16="http://schemas.microsoft.com/office/drawing/2014/main" id="{2E145999-097B-4FFD-BEF5-FF39196D7926}"/>
                    </a:ext>
                  </a:extLst>
                </p:cNvPr>
                <p:cNvGrpSpPr/>
                <p:nvPr/>
              </p:nvGrpSpPr>
              <p:grpSpPr>
                <a:xfrm>
                  <a:off x="10611434" y="2635291"/>
                  <a:ext cx="1423473" cy="899957"/>
                  <a:chOff x="10620384" y="2551613"/>
                  <a:chExt cx="1423473" cy="899957"/>
                </a:xfrm>
              </p:grpSpPr>
              <p:sp>
                <p:nvSpPr>
                  <p:cNvPr id="158" name="TextBox 157">
                    <a:extLst>
                      <a:ext uri="{FF2B5EF4-FFF2-40B4-BE49-F238E27FC236}">
                        <a16:creationId xmlns:a16="http://schemas.microsoft.com/office/drawing/2014/main" id="{50018820-5168-4B32-8F2B-4A83C12994DD}"/>
                      </a:ext>
                    </a:extLst>
                  </p:cNvPr>
                  <p:cNvSpPr txBox="1"/>
                  <p:nvPr/>
                </p:nvSpPr>
                <p:spPr>
                  <a:xfrm>
                    <a:off x="10620384" y="3082238"/>
                    <a:ext cx="142347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Application </a:t>
                    </a:r>
                  </a:p>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Operations</a:t>
                    </a:r>
                    <a:endParaRPr kumimoji="0" lang="en-US" sz="900" b="1" i="0" u="none" strike="noStrike" kern="0" cap="none" spc="0" normalizeH="0" baseline="0" noProof="0">
                      <a:ln>
                        <a:noFill/>
                      </a:ln>
                      <a:solidFill>
                        <a:srgbClr val="25282A"/>
                      </a:solidFill>
                      <a:effectLst/>
                      <a:uLnTx/>
                      <a:uFillTx/>
                      <a:latin typeface="Helvetica Neue"/>
                      <a:cs typeface="Helvetica Neue"/>
                    </a:endParaRPr>
                  </a:p>
                </p:txBody>
              </p:sp>
              <p:pic>
                <p:nvPicPr>
                  <p:cNvPr id="159" name="Picture 158">
                    <a:extLst>
                      <a:ext uri="{FF2B5EF4-FFF2-40B4-BE49-F238E27FC236}">
                        <a16:creationId xmlns:a16="http://schemas.microsoft.com/office/drawing/2014/main" id="{08F8E5EB-9394-4668-B203-4C79B23380E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034385" y="2551613"/>
                    <a:ext cx="595473" cy="508489"/>
                  </a:xfrm>
                  <a:prstGeom prst="rect">
                    <a:avLst/>
                  </a:prstGeom>
                </p:spPr>
              </p:pic>
              <p:pic>
                <p:nvPicPr>
                  <p:cNvPr id="160" name="Picture 159">
                    <a:extLst>
                      <a:ext uri="{FF2B5EF4-FFF2-40B4-BE49-F238E27FC236}">
                        <a16:creationId xmlns:a16="http://schemas.microsoft.com/office/drawing/2014/main" id="{184F77E2-205F-4A0A-ACC4-45796542DD49}"/>
                      </a:ext>
                    </a:extLst>
                  </p:cNvPr>
                  <p:cNvPicPr>
                    <a:picLocks noChangeAspect="1"/>
                  </p:cNvPicPr>
                  <p:nvPr/>
                </p:nvPicPr>
                <p:blipFill>
                  <a:blip r:embed="rId11"/>
                  <a:stretch>
                    <a:fillRect/>
                  </a:stretch>
                </p:blipFill>
                <p:spPr>
                  <a:xfrm>
                    <a:off x="11149973" y="2630511"/>
                    <a:ext cx="341519" cy="255067"/>
                  </a:xfrm>
                  <a:prstGeom prst="rect">
                    <a:avLst/>
                  </a:prstGeom>
                </p:spPr>
              </p:pic>
            </p:grpSp>
          </p:grpSp>
          <p:pic>
            <p:nvPicPr>
              <p:cNvPr id="154" name="Picture 153">
                <a:extLst>
                  <a:ext uri="{FF2B5EF4-FFF2-40B4-BE49-F238E27FC236}">
                    <a16:creationId xmlns:a16="http://schemas.microsoft.com/office/drawing/2014/main" id="{10647593-07FD-4432-A6AC-45E976F4097A}"/>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183382" y="5357974"/>
                <a:ext cx="309634" cy="438654"/>
              </a:xfrm>
              <a:prstGeom prst="rect">
                <a:avLst/>
              </a:prstGeom>
            </p:spPr>
          </p:pic>
        </p:grpSp>
        <p:sp>
          <p:nvSpPr>
            <p:cNvPr id="152" name="TextBox 151">
              <a:extLst>
                <a:ext uri="{FF2B5EF4-FFF2-40B4-BE49-F238E27FC236}">
                  <a16:creationId xmlns:a16="http://schemas.microsoft.com/office/drawing/2014/main" id="{5A34C0CE-C717-4217-87EB-CF525258BB65}"/>
                </a:ext>
              </a:extLst>
            </p:cNvPr>
            <p:cNvSpPr txBox="1"/>
            <p:nvPr/>
          </p:nvSpPr>
          <p:spPr>
            <a:xfrm>
              <a:off x="10709649" y="5630730"/>
              <a:ext cx="122647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a:solidFill>
                    <a:srgbClr val="25282A"/>
                  </a:solidFill>
                  <a:latin typeface="Helvetica Neue"/>
                  <a:cs typeface="Helvetica Neue"/>
                </a:rPr>
                <a:t>Forensics</a:t>
              </a:r>
              <a:endParaRPr kumimoji="0" lang="en-US" sz="900" b="1" i="0" u="none" strike="noStrike" kern="0" cap="none" spc="0" normalizeH="0" baseline="0" noProof="0">
                <a:ln>
                  <a:noFill/>
                </a:ln>
                <a:solidFill>
                  <a:srgbClr val="25282A"/>
                </a:solidFill>
                <a:effectLst/>
                <a:uLnTx/>
                <a:uFillTx/>
                <a:latin typeface="Helvetica Neue"/>
                <a:cs typeface="Helvetica Neue"/>
              </a:endParaRPr>
            </a:p>
          </p:txBody>
        </p:sp>
      </p:grpSp>
      <p:sp>
        <p:nvSpPr>
          <p:cNvPr id="87" name="TextBox 86">
            <a:extLst>
              <a:ext uri="{FF2B5EF4-FFF2-40B4-BE49-F238E27FC236}">
                <a16:creationId xmlns:a16="http://schemas.microsoft.com/office/drawing/2014/main" id="{D228D387-45B6-0D49-A762-1ACFAC53E50C}"/>
              </a:ext>
            </a:extLst>
          </p:cNvPr>
          <p:cNvSpPr txBox="1"/>
          <p:nvPr/>
        </p:nvSpPr>
        <p:spPr>
          <a:xfrm rot="2380381">
            <a:off x="11046001" y="167549"/>
            <a:ext cx="1594261" cy="369332"/>
          </a:xfrm>
          <a:prstGeom prst="rect">
            <a:avLst/>
          </a:prstGeom>
          <a:solidFill>
            <a:srgbClr val="7030A0"/>
          </a:solidFill>
        </p:spPr>
        <p:txBody>
          <a:bodyPr wrap="square" rtlCol="0">
            <a:spAutoFit/>
          </a:bodyPr>
          <a:lstStyle/>
          <a:p>
            <a:pPr algn="ctr"/>
            <a:r>
              <a:rPr lang="en-US">
                <a:solidFill>
                  <a:schemeClr val="bg1"/>
                </a:solidFill>
              </a:rPr>
              <a:t>Preview</a:t>
            </a:r>
          </a:p>
        </p:txBody>
      </p:sp>
      <p:sp>
        <p:nvSpPr>
          <p:cNvPr id="4" name="TextBox 3">
            <a:extLst>
              <a:ext uri="{FF2B5EF4-FFF2-40B4-BE49-F238E27FC236}">
                <a16:creationId xmlns:a16="http://schemas.microsoft.com/office/drawing/2014/main" id="{0840907A-9528-CD48-88AB-10F283B646D8}"/>
              </a:ext>
            </a:extLst>
          </p:cNvPr>
          <p:cNvSpPr txBox="1"/>
          <p:nvPr/>
        </p:nvSpPr>
        <p:spPr>
          <a:xfrm>
            <a:off x="156778" y="880918"/>
            <a:ext cx="12001063" cy="430887"/>
          </a:xfrm>
          <a:prstGeom prst="rect">
            <a:avLst/>
          </a:prstGeom>
          <a:noFill/>
        </p:spPr>
        <p:txBody>
          <a:bodyPr wrap="square" lIns="0" tIns="0" rIns="0" bIns="0" rtlCol="0">
            <a:spAutoFit/>
          </a:bodyPr>
          <a:lstStyle/>
          <a:p>
            <a:r>
              <a:rPr lang="en-US" sz="2800" dirty="0">
                <a:solidFill>
                  <a:schemeClr val="accent4"/>
                </a:solidFill>
              </a:rPr>
              <a:t>Continuous streaming of virtual machine network traffic to packet collector</a:t>
            </a:r>
            <a:endParaRPr lang="en-US" sz="2800" b="1" dirty="0">
              <a:solidFill>
                <a:schemeClr val="accent4"/>
              </a:solidFill>
            </a:endParaRPr>
          </a:p>
        </p:txBody>
      </p:sp>
      <p:pic>
        <p:nvPicPr>
          <p:cNvPr id="175" name="Picture 174">
            <a:extLst>
              <a:ext uri="{FF2B5EF4-FFF2-40B4-BE49-F238E27FC236}">
                <a16:creationId xmlns:a16="http://schemas.microsoft.com/office/drawing/2014/main" id="{364AF59C-A2D3-4FE1-A939-AD6497D8D0F0}"/>
              </a:ext>
            </a:extLst>
          </p:cNvPr>
          <p:cNvPicPr>
            <a:picLocks noChangeAspect="1"/>
          </p:cNvPicPr>
          <p:nvPr/>
        </p:nvPicPr>
        <p:blipFill>
          <a:blip r:embed="rId13"/>
          <a:stretch>
            <a:fillRect/>
          </a:stretch>
        </p:blipFill>
        <p:spPr>
          <a:xfrm>
            <a:off x="8974059" y="3537091"/>
            <a:ext cx="814962" cy="706455"/>
          </a:xfrm>
          <a:prstGeom prst="rect">
            <a:avLst/>
          </a:prstGeom>
        </p:spPr>
      </p:pic>
      <p:pic>
        <p:nvPicPr>
          <p:cNvPr id="142" name="Picture 141">
            <a:extLst>
              <a:ext uri="{FF2B5EF4-FFF2-40B4-BE49-F238E27FC236}">
                <a16:creationId xmlns:a16="http://schemas.microsoft.com/office/drawing/2014/main" id="{EDD4E6A3-70C0-497A-AC86-6C1679466FF7}"/>
              </a:ext>
            </a:extLst>
          </p:cNvPr>
          <p:cNvPicPr>
            <a:picLocks noChangeAspect="1"/>
          </p:cNvPicPr>
          <p:nvPr/>
        </p:nvPicPr>
        <p:blipFill>
          <a:blip r:embed="rId13"/>
          <a:stretch>
            <a:fillRect/>
          </a:stretch>
        </p:blipFill>
        <p:spPr>
          <a:xfrm>
            <a:off x="83550" y="164586"/>
            <a:ext cx="814962" cy="706455"/>
          </a:xfrm>
          <a:prstGeom prst="rect">
            <a:avLst/>
          </a:prstGeom>
        </p:spPr>
      </p:pic>
    </p:spTree>
    <p:extLst>
      <p:ext uri="{BB962C8B-B14F-4D97-AF65-F5344CB8AC3E}">
        <p14:creationId xmlns:p14="http://schemas.microsoft.com/office/powerpoint/2010/main" val="258680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takeaways</a:t>
            </a:r>
          </a:p>
        </p:txBody>
      </p:sp>
      <p:sp>
        <p:nvSpPr>
          <p:cNvPr id="5" name="Text Placeholder 4"/>
          <p:cNvSpPr>
            <a:spLocks noGrp="1"/>
          </p:cNvSpPr>
          <p:nvPr>
            <p:ph type="body" sz="quarter" idx="10"/>
          </p:nvPr>
        </p:nvSpPr>
        <p:spPr>
          <a:xfrm>
            <a:off x="584200" y="1435497"/>
            <a:ext cx="11018520" cy="5121402"/>
          </a:xfrm>
        </p:spPr>
        <p:txBody>
          <a:bodyPr/>
          <a:lstStyle/>
          <a:p>
            <a:r>
              <a:rPr lang="en-US" dirty="0"/>
              <a:t>ExpressRoute Global Reach lets customers use the Microsoft global backbone network as they see fit, “Our backbone is your backbone”</a:t>
            </a:r>
          </a:p>
          <a:p>
            <a:endParaRPr lang="en-US" sz="1000" dirty="0"/>
          </a:p>
          <a:p>
            <a:r>
              <a:rPr lang="en-US" dirty="0"/>
              <a:t>Global Reach allows on-prem to on-prem communication using Microsoft’s network</a:t>
            </a:r>
          </a:p>
          <a:p>
            <a:endParaRPr lang="en-US" sz="1000" dirty="0"/>
          </a:p>
          <a:p>
            <a:r>
              <a:rPr lang="en-US" dirty="0"/>
              <a:t>Azure Front Door is the best application acceleration technology on the internet because we control the back-end network, it’s not the internet!</a:t>
            </a:r>
          </a:p>
          <a:p>
            <a:endParaRPr lang="en-US" sz="1000" dirty="0"/>
          </a:p>
          <a:p>
            <a:r>
              <a:rPr lang="en-US" dirty="0"/>
              <a:t>Azure Front Door for fast geo-load balancing and acceleration, Application Gateway for Application Delivery Controller (ADC) in region</a:t>
            </a:r>
          </a:p>
        </p:txBody>
      </p:sp>
    </p:spTree>
    <p:extLst>
      <p:ext uri="{BB962C8B-B14F-4D97-AF65-F5344CB8AC3E}">
        <p14:creationId xmlns:p14="http://schemas.microsoft.com/office/powerpoint/2010/main" val="34911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resources</a:t>
            </a:r>
          </a:p>
        </p:txBody>
      </p:sp>
      <p:sp>
        <p:nvSpPr>
          <p:cNvPr id="5" name="Text Placeholder 4"/>
          <p:cNvSpPr>
            <a:spLocks noGrp="1"/>
          </p:cNvSpPr>
          <p:nvPr>
            <p:ph type="body" sz="quarter" idx="10"/>
          </p:nvPr>
        </p:nvSpPr>
        <p:spPr>
          <a:xfrm>
            <a:off x="586390" y="1434370"/>
            <a:ext cx="11018520" cy="5306068"/>
          </a:xfrm>
        </p:spPr>
        <p:txBody>
          <a:bodyPr/>
          <a:lstStyle/>
          <a:p>
            <a:pPr marL="228600" indent="-228600">
              <a:buFont typeface="Wingdings" panose="05000000000000000000" pitchFamily="2" charset="2"/>
              <a:buChar char=""/>
            </a:pPr>
            <a:r>
              <a:rPr lang="en-US" sz="2000" dirty="0"/>
              <a:t>Workshop files and documentation on GitHub: </a:t>
            </a:r>
            <a:r>
              <a:rPr lang="en-US" sz="2000" dirty="0">
                <a:hlinkClick r:id="rId3"/>
              </a:rPr>
              <a:t>https://aka.ms/vdcWorkshop</a:t>
            </a:r>
            <a:r>
              <a:rPr lang="en-US" sz="2000" dirty="0"/>
              <a:t> (</a:t>
            </a:r>
            <a:r>
              <a:rPr lang="en-US" sz="2000" dirty="0" err="1"/>
              <a:t>AFDLab</a:t>
            </a:r>
            <a:r>
              <a:rPr lang="en-US" sz="2000" dirty="0"/>
              <a:t> folder)</a:t>
            </a:r>
          </a:p>
          <a:p>
            <a:pPr marL="228600" indent="-228600">
              <a:buFont typeface="Wingdings" panose="05000000000000000000" pitchFamily="2" charset="2"/>
              <a:buChar char=""/>
            </a:pPr>
            <a:endParaRPr lang="en-US" sz="1000" dirty="0"/>
          </a:p>
          <a:p>
            <a:pPr marL="228600" indent="-228600">
              <a:buFont typeface="Wingdings" panose="05000000000000000000" pitchFamily="2" charset="2"/>
              <a:buChar char=""/>
            </a:pPr>
            <a:r>
              <a:rPr lang="en-US" sz="2000" dirty="0"/>
              <a:t>ExpressRoute: </a:t>
            </a:r>
            <a:r>
              <a:rPr lang="en-US" sz="2000" dirty="0">
                <a:hlinkClick r:id="rId4"/>
              </a:rPr>
              <a:t>https://docs.microsoft.com/azure/expressroute/expressroute-introduction</a:t>
            </a:r>
            <a:r>
              <a:rPr lang="en-US" sz="2000" dirty="0"/>
              <a:t> </a:t>
            </a:r>
          </a:p>
          <a:p>
            <a:pPr marL="228600" indent="-228600">
              <a:buFont typeface="Wingdings" panose="05000000000000000000" pitchFamily="2" charset="2"/>
              <a:buChar char=""/>
            </a:pPr>
            <a:endParaRPr lang="en-US" sz="1000" dirty="0"/>
          </a:p>
          <a:p>
            <a:pPr marL="228600" indent="-228600">
              <a:buFont typeface="Wingdings" panose="05000000000000000000" pitchFamily="2" charset="2"/>
              <a:buChar char=""/>
            </a:pPr>
            <a:r>
              <a:rPr lang="en-US" sz="2000" dirty="0"/>
              <a:t>Global Reach: </a:t>
            </a:r>
            <a:r>
              <a:rPr lang="en-US" sz="2000" dirty="0">
                <a:hlinkClick r:id="rId5"/>
              </a:rPr>
              <a:t>https://docs.microsoft.com/azure/expressroute/expressroute-global-reach</a:t>
            </a:r>
            <a:r>
              <a:rPr lang="en-US" sz="2000" dirty="0"/>
              <a:t> </a:t>
            </a:r>
          </a:p>
          <a:p>
            <a:pPr marL="228600" indent="-228600">
              <a:buFont typeface="Wingdings" panose="05000000000000000000" pitchFamily="2" charset="2"/>
              <a:buChar char=""/>
            </a:pPr>
            <a:endParaRPr lang="en-US" sz="1000" dirty="0"/>
          </a:p>
          <a:p>
            <a:pPr marL="228600" indent="-228600">
              <a:buFont typeface="Wingdings" panose="05000000000000000000" pitchFamily="2" charset="2"/>
              <a:buChar char=""/>
            </a:pPr>
            <a:r>
              <a:rPr lang="en-US" sz="2000" dirty="0"/>
              <a:t>Azure Front Door: </a:t>
            </a:r>
            <a:r>
              <a:rPr lang="en-US" sz="2000" dirty="0">
                <a:hlinkClick r:id="rId6"/>
              </a:rPr>
              <a:t>https://docs.microsoft.com/azure/frontdoor/front-door-overview</a:t>
            </a:r>
            <a:r>
              <a:rPr lang="en-US" sz="2000" dirty="0"/>
              <a:t> </a:t>
            </a:r>
          </a:p>
          <a:p>
            <a:pPr marL="228600" indent="-228600">
              <a:buFont typeface="Wingdings" panose="05000000000000000000" pitchFamily="2" charset="2"/>
              <a:buChar char=""/>
            </a:pPr>
            <a:endParaRPr lang="en-US" sz="1000" dirty="0"/>
          </a:p>
          <a:p>
            <a:pPr marL="228600" indent="-228600">
              <a:buFont typeface="Wingdings" panose="05000000000000000000" pitchFamily="2" charset="2"/>
              <a:buChar char=""/>
            </a:pPr>
            <a:r>
              <a:rPr lang="en-US" sz="2000" dirty="0"/>
              <a:t>Virtual WAN: </a:t>
            </a:r>
            <a:r>
              <a:rPr lang="en-US" sz="2000" dirty="0">
                <a:hlinkClick r:id="rId7"/>
              </a:rPr>
              <a:t>https://docs.microsoft.com/azure/virtual-wan/virtual-wan-about</a:t>
            </a:r>
            <a:r>
              <a:rPr lang="en-US" sz="2000" dirty="0"/>
              <a:t> </a:t>
            </a:r>
          </a:p>
          <a:p>
            <a:pPr marL="228600" indent="-228600">
              <a:buFont typeface="Wingdings" panose="05000000000000000000" pitchFamily="2" charset="2"/>
              <a:buChar char=""/>
            </a:pPr>
            <a:endParaRPr lang="en-US" sz="1000" dirty="0"/>
          </a:p>
          <a:p>
            <a:pPr marL="228600" indent="-228600">
              <a:buFont typeface="Wingdings" panose="05000000000000000000" pitchFamily="2" charset="2"/>
              <a:buChar char=""/>
            </a:pPr>
            <a:r>
              <a:rPr lang="en-US" sz="2000" dirty="0"/>
              <a:t>Azure Firewall: </a:t>
            </a:r>
            <a:r>
              <a:rPr lang="en-US" sz="2000" dirty="0">
                <a:hlinkClick r:id="rId8"/>
              </a:rPr>
              <a:t>https://docs.microsoft.com/azure/firewall/overview</a:t>
            </a:r>
            <a:r>
              <a:rPr lang="en-US" sz="2000" dirty="0"/>
              <a:t> </a:t>
            </a:r>
          </a:p>
          <a:p>
            <a:pPr marL="228600" indent="-228600">
              <a:buFont typeface="Wingdings" panose="05000000000000000000" pitchFamily="2" charset="2"/>
              <a:buChar char=""/>
            </a:pPr>
            <a:endParaRPr lang="en-US" sz="1000" dirty="0"/>
          </a:p>
          <a:p>
            <a:pPr marL="228600" indent="-228600">
              <a:buFont typeface="Wingdings" panose="05000000000000000000" pitchFamily="2" charset="2"/>
              <a:buChar char=""/>
            </a:pPr>
            <a:r>
              <a:rPr lang="en-US" sz="2000" dirty="0"/>
              <a:t>Azure DNS: </a:t>
            </a:r>
            <a:r>
              <a:rPr lang="en-US" sz="2000" dirty="0">
                <a:hlinkClick r:id="rId9"/>
              </a:rPr>
              <a:t>https://docs.microsoft.com/azure/dns/dns-overview</a:t>
            </a:r>
            <a:r>
              <a:rPr lang="en-US" sz="2000" dirty="0"/>
              <a:t> </a:t>
            </a:r>
          </a:p>
          <a:p>
            <a:pPr marL="228600" indent="-228600">
              <a:buFont typeface="Wingdings" panose="05000000000000000000" pitchFamily="2" charset="2"/>
              <a:buChar char=""/>
            </a:pPr>
            <a:endParaRPr lang="en-US" sz="1000" dirty="0"/>
          </a:p>
          <a:p>
            <a:pPr marL="228600" indent="-228600">
              <a:buFont typeface="Wingdings" panose="05000000000000000000" pitchFamily="2" charset="2"/>
              <a:buChar char=""/>
            </a:pPr>
            <a:r>
              <a:rPr lang="en-US" sz="2000" dirty="0"/>
              <a:t>Az Module Blog: </a:t>
            </a:r>
            <a:r>
              <a:rPr lang="en-US" sz="2000" dirty="0">
                <a:hlinkClick r:id="rId10"/>
              </a:rPr>
              <a:t>https://azure.microsoft.com/blog/how-to-migrate-from-azurerm-to-az-in-azure-powershell/</a:t>
            </a:r>
            <a:r>
              <a:rPr lang="en-US" sz="2000" dirty="0"/>
              <a:t> </a:t>
            </a:r>
          </a:p>
          <a:p>
            <a:endParaRPr lang="en-US" sz="1000" dirty="0"/>
          </a:p>
          <a:p>
            <a:pPr marL="228600" indent="-228600">
              <a:buFont typeface="Wingdings" panose="05000000000000000000" pitchFamily="2" charset="2"/>
              <a:buChar char=""/>
            </a:pPr>
            <a:r>
              <a:rPr lang="en-US" sz="2400" dirty="0"/>
              <a:t>Microsoft Ready content can be found at </a:t>
            </a:r>
            <a:r>
              <a:rPr lang="en-US" sz="2400" dirty="0">
                <a:hlinkClick r:id="rId11"/>
              </a:rPr>
              <a:t>https://digital.microsoftready.com/</a:t>
            </a:r>
            <a:endParaRPr lang="en-US" sz="2400" dirty="0"/>
          </a:p>
        </p:txBody>
      </p:sp>
    </p:spTree>
    <p:extLst>
      <p:ext uri="{BB962C8B-B14F-4D97-AF65-F5344CB8AC3E}">
        <p14:creationId xmlns:p14="http://schemas.microsoft.com/office/powerpoint/2010/main" val="127650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a:extLst>
              <a:ext uri="{FF2B5EF4-FFF2-40B4-BE49-F238E27FC236}">
                <a16:creationId xmlns:a16="http://schemas.microsoft.com/office/drawing/2014/main" id="{6D66D9CD-DE33-4D6F-9339-F8738F038637}"/>
              </a:ext>
              <a:ext uri="{C183D7F6-B498-43B3-948B-1728B52AA6E4}">
                <adec:decorative xmlns:adec="http://schemas.microsoft.com/office/drawing/2017/decorative" val="1"/>
              </a:ext>
            </a:extLst>
          </p:cNvPr>
          <p:cNvSpPr/>
          <p:nvPr/>
        </p:nvSpPr>
        <p:spPr bwMode="auto">
          <a:xfrm>
            <a:off x="0" y="0"/>
            <a:ext cx="12192000" cy="2550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8C1B5A3-3EE2-4BD5-B701-72604106C152}"/>
              </a:ext>
              <a:ext uri="{C183D7F6-B498-43B3-948B-1728B52AA6E4}">
                <adec:decorative xmlns:adec="http://schemas.microsoft.com/office/drawing/2017/decorative" val="1"/>
              </a:ext>
            </a:extLst>
          </p:cNvPr>
          <p:cNvGrpSpPr/>
          <p:nvPr/>
        </p:nvGrpSpPr>
        <p:grpSpPr>
          <a:xfrm>
            <a:off x="1734728" y="463103"/>
            <a:ext cx="1063689" cy="1063689"/>
            <a:chOff x="1134613" y="585788"/>
            <a:chExt cx="1433512" cy="1433512"/>
          </a:xfrm>
        </p:grpSpPr>
        <p:sp>
          <p:nvSpPr>
            <p:cNvPr id="27" name="Oval 26">
              <a:extLst>
                <a:ext uri="{FF2B5EF4-FFF2-40B4-BE49-F238E27FC236}">
                  <a16:creationId xmlns:a16="http://schemas.microsoft.com/office/drawing/2014/main" id="{3BC574B3-3082-48B7-96E3-DA96C965CD2E}"/>
                </a:ext>
              </a:extLst>
            </p:cNvPr>
            <p:cNvSpPr/>
            <p:nvPr/>
          </p:nvSpPr>
          <p:spPr bwMode="auto">
            <a:xfrm>
              <a:off x="1134613" y="585788"/>
              <a:ext cx="1433512" cy="1433512"/>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3EE0C2AA-F662-46DA-B571-6154B70A4D06}"/>
                </a:ext>
              </a:extLst>
            </p:cNvPr>
            <p:cNvGrpSpPr/>
            <p:nvPr/>
          </p:nvGrpSpPr>
          <p:grpSpPr>
            <a:xfrm>
              <a:off x="1455918" y="1066800"/>
              <a:ext cx="790902" cy="471488"/>
              <a:chOff x="3941585" y="3915469"/>
              <a:chExt cx="876032" cy="522238"/>
            </a:xfrm>
          </p:grpSpPr>
          <p:sp>
            <p:nvSpPr>
              <p:cNvPr id="49" name="Rectangle 48">
                <a:extLst>
                  <a:ext uri="{FF2B5EF4-FFF2-40B4-BE49-F238E27FC236}">
                    <a16:creationId xmlns:a16="http://schemas.microsoft.com/office/drawing/2014/main" id="{A7B7C67A-6638-4ECC-8477-0EE754B35A61}"/>
                  </a:ext>
                </a:extLst>
              </p:cNvPr>
              <p:cNvSpPr/>
              <p:nvPr/>
            </p:nvSpPr>
            <p:spPr bwMode="auto">
              <a:xfrm>
                <a:off x="3970508" y="3915469"/>
                <a:ext cx="818186" cy="451932"/>
              </a:xfrm>
              <a:prstGeom prst="rect">
                <a:avLst/>
              </a:prstGeom>
              <a:solidFill>
                <a:schemeClr val="bg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EF8DD596-4B5C-4A9E-8158-801E5202CE2A}"/>
                  </a:ext>
                </a:extLst>
              </p:cNvPr>
              <p:cNvSpPr/>
              <p:nvPr/>
            </p:nvSpPr>
            <p:spPr bwMode="auto">
              <a:xfrm>
                <a:off x="4151001" y="4016703"/>
                <a:ext cx="457200" cy="4571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4B3352C1-CF62-44CF-96BC-6EFA151C6344}"/>
                  </a:ext>
                </a:extLst>
              </p:cNvPr>
              <p:cNvGrpSpPr/>
              <p:nvPr/>
            </p:nvGrpSpPr>
            <p:grpSpPr>
              <a:xfrm>
                <a:off x="4147338" y="4128471"/>
                <a:ext cx="464526" cy="66768"/>
                <a:chOff x="4059561" y="4128471"/>
                <a:chExt cx="640080" cy="66768"/>
              </a:xfrm>
            </p:grpSpPr>
            <p:sp>
              <p:nvSpPr>
                <p:cNvPr id="57" name="Rectangle 56">
                  <a:extLst>
                    <a:ext uri="{FF2B5EF4-FFF2-40B4-BE49-F238E27FC236}">
                      <a16:creationId xmlns:a16="http://schemas.microsoft.com/office/drawing/2014/main" id="{D62166B8-28A0-448F-8EF6-197FB8936441}"/>
                    </a:ext>
                  </a:extLst>
                </p:cNvPr>
                <p:cNvSpPr/>
                <p:nvPr/>
              </p:nvSpPr>
              <p:spPr bwMode="auto">
                <a:xfrm>
                  <a:off x="4059561" y="4128471"/>
                  <a:ext cx="640080" cy="18288"/>
                </a:xfrm>
                <a:prstGeom prst="rect">
                  <a:avLst/>
                </a:prstGeom>
                <a:solidFill>
                  <a:schemeClr val="bg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9BA62285-D980-4E73-BBF9-98258A231FE1}"/>
                    </a:ext>
                  </a:extLst>
                </p:cNvPr>
                <p:cNvSpPr/>
                <p:nvPr/>
              </p:nvSpPr>
              <p:spPr bwMode="auto">
                <a:xfrm>
                  <a:off x="4151001" y="4176951"/>
                  <a:ext cx="457200" cy="18288"/>
                </a:xfrm>
                <a:prstGeom prst="rect">
                  <a:avLst/>
                </a:prstGeom>
                <a:solidFill>
                  <a:schemeClr val="bg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A604734A-B504-479B-9360-EAB2F0C26B78}"/>
                  </a:ext>
                </a:extLst>
              </p:cNvPr>
              <p:cNvGrpSpPr/>
              <p:nvPr/>
            </p:nvGrpSpPr>
            <p:grpSpPr>
              <a:xfrm>
                <a:off x="3941585" y="4214138"/>
                <a:ext cx="876032" cy="223569"/>
                <a:chOff x="3941585" y="4214138"/>
                <a:chExt cx="876032" cy="223569"/>
              </a:xfrm>
            </p:grpSpPr>
            <p:grpSp>
              <p:nvGrpSpPr>
                <p:cNvPr id="51" name="Group 50">
                  <a:extLst>
                    <a:ext uri="{FF2B5EF4-FFF2-40B4-BE49-F238E27FC236}">
                      <a16:creationId xmlns:a16="http://schemas.microsoft.com/office/drawing/2014/main" id="{6B9B6BB0-9F64-477D-85D4-19F91CF96F11}"/>
                    </a:ext>
                  </a:extLst>
                </p:cNvPr>
                <p:cNvGrpSpPr/>
                <p:nvPr/>
              </p:nvGrpSpPr>
              <p:grpSpPr>
                <a:xfrm>
                  <a:off x="3941585" y="4214138"/>
                  <a:ext cx="287192" cy="223569"/>
                  <a:chOff x="3941585" y="4214138"/>
                  <a:chExt cx="287192" cy="223569"/>
                </a:xfrm>
              </p:grpSpPr>
              <p:sp>
                <p:nvSpPr>
                  <p:cNvPr id="42" name="Oval 8">
                    <a:extLst>
                      <a:ext uri="{FF2B5EF4-FFF2-40B4-BE49-F238E27FC236}">
                        <a16:creationId xmlns:a16="http://schemas.microsoft.com/office/drawing/2014/main" id="{79098CF6-6C8D-4B28-91F6-D3F6F50E018F}"/>
                      </a:ext>
                    </a:extLst>
                  </p:cNvPr>
                  <p:cNvSpPr>
                    <a:spLocks noChangeArrowheads="1"/>
                  </p:cNvSpPr>
                  <p:nvPr/>
                </p:nvSpPr>
                <p:spPr bwMode="auto">
                  <a:xfrm>
                    <a:off x="4015698" y="4214138"/>
                    <a:ext cx="140509" cy="142051"/>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sp>
                <p:nvSpPr>
                  <p:cNvPr id="41" name="Freeform 7">
                    <a:extLst>
                      <a:ext uri="{FF2B5EF4-FFF2-40B4-BE49-F238E27FC236}">
                        <a16:creationId xmlns:a16="http://schemas.microsoft.com/office/drawing/2014/main" id="{DC5175A4-53D7-4F2D-A2A6-144D6EE47ADE}"/>
                      </a:ext>
                    </a:extLst>
                  </p:cNvPr>
                  <p:cNvSpPr>
                    <a:spLocks/>
                  </p:cNvSpPr>
                  <p:nvPr/>
                </p:nvSpPr>
                <p:spPr bwMode="auto">
                  <a:xfrm>
                    <a:off x="3941585" y="4292568"/>
                    <a:ext cx="287192" cy="145139"/>
                  </a:xfrm>
                  <a:custGeom>
                    <a:avLst/>
                    <a:gdLst>
                      <a:gd name="T0" fmla="*/ 117 w 151"/>
                      <a:gd name="T1" fmla="*/ 0 h 76"/>
                      <a:gd name="T2" fmla="*/ 35 w 151"/>
                      <a:gd name="T3" fmla="*/ 0 h 76"/>
                      <a:gd name="T4" fmla="*/ 0 w 151"/>
                      <a:gd name="T5" fmla="*/ 34 h 76"/>
                      <a:gd name="T6" fmla="*/ 0 w 151"/>
                      <a:gd name="T7" fmla="*/ 76 h 76"/>
                      <a:gd name="T8" fmla="*/ 151 w 151"/>
                      <a:gd name="T9" fmla="*/ 76 h 76"/>
                      <a:gd name="T10" fmla="*/ 151 w 151"/>
                      <a:gd name="T11" fmla="*/ 34 h 76"/>
                      <a:gd name="T12" fmla="*/ 117 w 1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51" h="76">
                        <a:moveTo>
                          <a:pt x="117" y="0"/>
                        </a:moveTo>
                        <a:cubicBezTo>
                          <a:pt x="35" y="0"/>
                          <a:pt x="35" y="0"/>
                          <a:pt x="35" y="0"/>
                        </a:cubicBezTo>
                        <a:cubicBezTo>
                          <a:pt x="16" y="0"/>
                          <a:pt x="0" y="15"/>
                          <a:pt x="0" y="34"/>
                        </a:cubicBezTo>
                        <a:cubicBezTo>
                          <a:pt x="0" y="76"/>
                          <a:pt x="0" y="76"/>
                          <a:pt x="0" y="76"/>
                        </a:cubicBezTo>
                        <a:cubicBezTo>
                          <a:pt x="151" y="76"/>
                          <a:pt x="151" y="76"/>
                          <a:pt x="151" y="76"/>
                        </a:cubicBezTo>
                        <a:cubicBezTo>
                          <a:pt x="151" y="34"/>
                          <a:pt x="151" y="34"/>
                          <a:pt x="151" y="34"/>
                        </a:cubicBezTo>
                        <a:cubicBezTo>
                          <a:pt x="151" y="15"/>
                          <a:pt x="136" y="0"/>
                          <a:pt x="117" y="0"/>
                        </a:cubicBezTo>
                        <a:close/>
                      </a:path>
                    </a:pathLst>
                  </a:custGeom>
                  <a:solidFill>
                    <a:srgbClr val="0067BA"/>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63D8111C-B75D-4419-A23C-2E0B83476332}"/>
                    </a:ext>
                  </a:extLst>
                </p:cNvPr>
                <p:cNvGrpSpPr/>
                <p:nvPr/>
              </p:nvGrpSpPr>
              <p:grpSpPr>
                <a:xfrm>
                  <a:off x="4530425" y="4214138"/>
                  <a:ext cx="287192" cy="223569"/>
                  <a:chOff x="4530425" y="4214138"/>
                  <a:chExt cx="287192" cy="223569"/>
                </a:xfrm>
              </p:grpSpPr>
              <p:sp>
                <p:nvSpPr>
                  <p:cNvPr id="40" name="Oval 8">
                    <a:extLst>
                      <a:ext uri="{FF2B5EF4-FFF2-40B4-BE49-F238E27FC236}">
                        <a16:creationId xmlns:a16="http://schemas.microsoft.com/office/drawing/2014/main" id="{6A239F98-BA2B-4B2E-80D8-E532934478C8}"/>
                      </a:ext>
                    </a:extLst>
                  </p:cNvPr>
                  <p:cNvSpPr>
                    <a:spLocks noChangeArrowheads="1"/>
                  </p:cNvSpPr>
                  <p:nvPr/>
                </p:nvSpPr>
                <p:spPr bwMode="auto">
                  <a:xfrm>
                    <a:off x="4604538" y="4214138"/>
                    <a:ext cx="140509" cy="142051"/>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AC3A58DD-0D6E-4EE1-8BD2-CCB5D138C11D}"/>
                      </a:ext>
                    </a:extLst>
                  </p:cNvPr>
                  <p:cNvSpPr>
                    <a:spLocks/>
                  </p:cNvSpPr>
                  <p:nvPr/>
                </p:nvSpPr>
                <p:spPr bwMode="auto">
                  <a:xfrm>
                    <a:off x="4530425" y="4292568"/>
                    <a:ext cx="287192" cy="145139"/>
                  </a:xfrm>
                  <a:custGeom>
                    <a:avLst/>
                    <a:gdLst>
                      <a:gd name="T0" fmla="*/ 117 w 151"/>
                      <a:gd name="T1" fmla="*/ 0 h 76"/>
                      <a:gd name="T2" fmla="*/ 35 w 151"/>
                      <a:gd name="T3" fmla="*/ 0 h 76"/>
                      <a:gd name="T4" fmla="*/ 0 w 151"/>
                      <a:gd name="T5" fmla="*/ 34 h 76"/>
                      <a:gd name="T6" fmla="*/ 0 w 151"/>
                      <a:gd name="T7" fmla="*/ 76 h 76"/>
                      <a:gd name="T8" fmla="*/ 151 w 151"/>
                      <a:gd name="T9" fmla="*/ 76 h 76"/>
                      <a:gd name="T10" fmla="*/ 151 w 151"/>
                      <a:gd name="T11" fmla="*/ 34 h 76"/>
                      <a:gd name="T12" fmla="*/ 117 w 1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51" h="76">
                        <a:moveTo>
                          <a:pt x="117" y="0"/>
                        </a:moveTo>
                        <a:cubicBezTo>
                          <a:pt x="35" y="0"/>
                          <a:pt x="35" y="0"/>
                          <a:pt x="35" y="0"/>
                        </a:cubicBezTo>
                        <a:cubicBezTo>
                          <a:pt x="16" y="0"/>
                          <a:pt x="0" y="15"/>
                          <a:pt x="0" y="34"/>
                        </a:cubicBezTo>
                        <a:cubicBezTo>
                          <a:pt x="0" y="76"/>
                          <a:pt x="0" y="76"/>
                          <a:pt x="0" y="76"/>
                        </a:cubicBezTo>
                        <a:cubicBezTo>
                          <a:pt x="151" y="76"/>
                          <a:pt x="151" y="76"/>
                          <a:pt x="151" y="76"/>
                        </a:cubicBezTo>
                        <a:cubicBezTo>
                          <a:pt x="151" y="34"/>
                          <a:pt x="151" y="34"/>
                          <a:pt x="151" y="34"/>
                        </a:cubicBezTo>
                        <a:cubicBezTo>
                          <a:pt x="151" y="15"/>
                          <a:pt x="136" y="0"/>
                          <a:pt x="117" y="0"/>
                        </a:cubicBezTo>
                        <a:close/>
                      </a:path>
                    </a:pathLst>
                  </a:custGeom>
                  <a:solidFill>
                    <a:srgbClr val="0067BA"/>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AF90151B-5195-4DD9-8F82-27EE49AA4C2F}"/>
                  </a:ext>
                </a:extLst>
              </p:cNvPr>
              <p:cNvGrpSpPr/>
              <p:nvPr/>
            </p:nvGrpSpPr>
            <p:grpSpPr>
              <a:xfrm>
                <a:off x="4208632" y="4165367"/>
                <a:ext cx="341938" cy="272337"/>
                <a:chOff x="4208631" y="4165367"/>
                <a:chExt cx="341938" cy="272337"/>
              </a:xfrm>
            </p:grpSpPr>
            <p:sp>
              <p:nvSpPr>
                <p:cNvPr id="38" name="Oval 8">
                  <a:extLst>
                    <a:ext uri="{FF2B5EF4-FFF2-40B4-BE49-F238E27FC236}">
                      <a16:creationId xmlns:a16="http://schemas.microsoft.com/office/drawing/2014/main" id="{A6558F8D-2023-4390-A5A4-9A31B7343008}"/>
                    </a:ext>
                  </a:extLst>
                </p:cNvPr>
                <p:cNvSpPr>
                  <a:spLocks noChangeArrowheads="1"/>
                </p:cNvSpPr>
                <p:nvPr/>
              </p:nvSpPr>
              <p:spPr bwMode="auto">
                <a:xfrm>
                  <a:off x="4295953" y="4165367"/>
                  <a:ext cx="167295" cy="169130"/>
                </a:xfrm>
                <a:prstGeom prst="ellipse">
                  <a:avLst/>
                </a:prstGeom>
                <a:solidFill>
                  <a:srgbClr val="0067BA"/>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sp>
              <p:nvSpPr>
                <p:cNvPr id="37" name="Freeform 7">
                  <a:extLst>
                    <a:ext uri="{FF2B5EF4-FFF2-40B4-BE49-F238E27FC236}">
                      <a16:creationId xmlns:a16="http://schemas.microsoft.com/office/drawing/2014/main" id="{8A54D116-E800-47B9-B85B-71AFF8F39DFC}"/>
                    </a:ext>
                  </a:extLst>
                </p:cNvPr>
                <p:cNvSpPr>
                  <a:spLocks/>
                </p:cNvSpPr>
                <p:nvPr/>
              </p:nvSpPr>
              <p:spPr bwMode="auto">
                <a:xfrm>
                  <a:off x="4208631" y="4264899"/>
                  <a:ext cx="341938" cy="172805"/>
                </a:xfrm>
                <a:custGeom>
                  <a:avLst/>
                  <a:gdLst>
                    <a:gd name="T0" fmla="*/ 117 w 151"/>
                    <a:gd name="T1" fmla="*/ 0 h 76"/>
                    <a:gd name="T2" fmla="*/ 35 w 151"/>
                    <a:gd name="T3" fmla="*/ 0 h 76"/>
                    <a:gd name="T4" fmla="*/ 0 w 151"/>
                    <a:gd name="T5" fmla="*/ 34 h 76"/>
                    <a:gd name="T6" fmla="*/ 0 w 151"/>
                    <a:gd name="T7" fmla="*/ 76 h 76"/>
                    <a:gd name="T8" fmla="*/ 151 w 151"/>
                    <a:gd name="T9" fmla="*/ 76 h 76"/>
                    <a:gd name="T10" fmla="*/ 151 w 151"/>
                    <a:gd name="T11" fmla="*/ 34 h 76"/>
                    <a:gd name="T12" fmla="*/ 117 w 1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51" h="76">
                      <a:moveTo>
                        <a:pt x="117" y="0"/>
                      </a:moveTo>
                      <a:cubicBezTo>
                        <a:pt x="35" y="0"/>
                        <a:pt x="35" y="0"/>
                        <a:pt x="35" y="0"/>
                      </a:cubicBezTo>
                      <a:cubicBezTo>
                        <a:pt x="16" y="0"/>
                        <a:pt x="0" y="15"/>
                        <a:pt x="0" y="34"/>
                      </a:cubicBezTo>
                      <a:cubicBezTo>
                        <a:pt x="0" y="76"/>
                        <a:pt x="0" y="76"/>
                        <a:pt x="0" y="76"/>
                      </a:cubicBezTo>
                      <a:cubicBezTo>
                        <a:pt x="151" y="76"/>
                        <a:pt x="151" y="76"/>
                        <a:pt x="151" y="76"/>
                      </a:cubicBezTo>
                      <a:cubicBezTo>
                        <a:pt x="151" y="34"/>
                        <a:pt x="151" y="34"/>
                        <a:pt x="151" y="34"/>
                      </a:cubicBezTo>
                      <a:cubicBezTo>
                        <a:pt x="151" y="15"/>
                        <a:pt x="136" y="0"/>
                        <a:pt x="117" y="0"/>
                      </a:cubicBezTo>
                      <a:close/>
                    </a:path>
                  </a:pathLst>
                </a:custGeom>
                <a:solidFill>
                  <a:srgbClr val="0078D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grpSp>
        </p:grpSp>
      </p:grpSp>
      <p:sp>
        <p:nvSpPr>
          <p:cNvPr id="62" name="Title 3">
            <a:extLst>
              <a:ext uri="{FF2B5EF4-FFF2-40B4-BE49-F238E27FC236}">
                <a16:creationId xmlns:a16="http://schemas.microsoft.com/office/drawing/2014/main" id="{202C2BC5-B6B3-46F4-AC2F-50C2E0EDE5F7}"/>
              </a:ext>
            </a:extLst>
          </p:cNvPr>
          <p:cNvSpPr txBox="1">
            <a:spLocks/>
          </p:cNvSpPr>
          <p:nvPr/>
        </p:nvSpPr>
        <p:spPr bwMode="auto">
          <a:xfrm>
            <a:off x="1011643" y="1839831"/>
            <a:ext cx="2509860" cy="30777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Enjoy a session</a:t>
            </a:r>
            <a:endParaRPr kumimoji="0" lang="en-US" sz="1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0" name="Group 139">
            <a:extLst>
              <a:ext uri="{FF2B5EF4-FFF2-40B4-BE49-F238E27FC236}">
                <a16:creationId xmlns:a16="http://schemas.microsoft.com/office/drawing/2014/main" id="{1C20D8E4-1401-4CE0-B1D1-8F3F243B7269}"/>
              </a:ext>
              <a:ext uri="{C183D7F6-B498-43B3-948B-1728B52AA6E4}">
                <adec:decorative xmlns:adec="http://schemas.microsoft.com/office/drawing/2017/decorative" val="1"/>
              </a:ext>
            </a:extLst>
          </p:cNvPr>
          <p:cNvGrpSpPr/>
          <p:nvPr/>
        </p:nvGrpSpPr>
        <p:grpSpPr>
          <a:xfrm>
            <a:off x="4306359" y="463103"/>
            <a:ext cx="1063689" cy="1063689"/>
            <a:chOff x="3962959" y="585788"/>
            <a:chExt cx="1433512" cy="1433512"/>
          </a:xfrm>
        </p:grpSpPr>
        <p:sp>
          <p:nvSpPr>
            <p:cNvPr id="67" name="Oval 66">
              <a:extLst>
                <a:ext uri="{FF2B5EF4-FFF2-40B4-BE49-F238E27FC236}">
                  <a16:creationId xmlns:a16="http://schemas.microsoft.com/office/drawing/2014/main" id="{D29407BE-2FD8-49EA-8142-82C9180212E5}"/>
                </a:ext>
              </a:extLst>
            </p:cNvPr>
            <p:cNvSpPr/>
            <p:nvPr/>
          </p:nvSpPr>
          <p:spPr bwMode="auto">
            <a:xfrm>
              <a:off x="3962959" y="585788"/>
              <a:ext cx="1433512" cy="1433512"/>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0C410787-B9EC-4661-85AB-84CE0DF448D7}"/>
                </a:ext>
              </a:extLst>
            </p:cNvPr>
            <p:cNvGrpSpPr/>
            <p:nvPr/>
          </p:nvGrpSpPr>
          <p:grpSpPr>
            <a:xfrm>
              <a:off x="4251365" y="1067909"/>
              <a:ext cx="761451" cy="469270"/>
              <a:chOff x="7131063" y="3378761"/>
              <a:chExt cx="519133" cy="319933"/>
            </a:xfrm>
          </p:grpSpPr>
          <p:sp>
            <p:nvSpPr>
              <p:cNvPr id="133" name="Freeform 34">
                <a:extLst>
                  <a:ext uri="{FF2B5EF4-FFF2-40B4-BE49-F238E27FC236}">
                    <a16:creationId xmlns:a16="http://schemas.microsoft.com/office/drawing/2014/main" id="{9200877D-46E9-4160-A341-74C3072D3D00}"/>
                  </a:ext>
                </a:extLst>
              </p:cNvPr>
              <p:cNvSpPr>
                <a:spLocks/>
              </p:cNvSpPr>
              <p:nvPr/>
            </p:nvSpPr>
            <p:spPr bwMode="auto">
              <a:xfrm>
                <a:off x="7264057" y="3392960"/>
                <a:ext cx="386139" cy="61147"/>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4" name="Freeform 35">
                <a:extLst>
                  <a:ext uri="{FF2B5EF4-FFF2-40B4-BE49-F238E27FC236}">
                    <a16:creationId xmlns:a16="http://schemas.microsoft.com/office/drawing/2014/main" id="{8A71B2BE-DAFC-4E96-B954-9F5D5ED86518}"/>
                  </a:ext>
                </a:extLst>
              </p:cNvPr>
              <p:cNvSpPr>
                <a:spLocks/>
              </p:cNvSpPr>
              <p:nvPr/>
            </p:nvSpPr>
            <p:spPr bwMode="auto">
              <a:xfrm>
                <a:off x="7264057" y="3515254"/>
                <a:ext cx="386139" cy="61147"/>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5" name="Freeform 36">
                <a:extLst>
                  <a:ext uri="{FF2B5EF4-FFF2-40B4-BE49-F238E27FC236}">
                    <a16:creationId xmlns:a16="http://schemas.microsoft.com/office/drawing/2014/main" id="{67C25715-A32D-4CEE-902D-56F58C056548}"/>
                  </a:ext>
                </a:extLst>
              </p:cNvPr>
              <p:cNvSpPr>
                <a:spLocks/>
              </p:cNvSpPr>
              <p:nvPr/>
            </p:nvSpPr>
            <p:spPr bwMode="auto">
              <a:xfrm>
                <a:off x="7264057" y="3637547"/>
                <a:ext cx="386139" cy="61147"/>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6" name="Oval 38">
                <a:extLst>
                  <a:ext uri="{FF2B5EF4-FFF2-40B4-BE49-F238E27FC236}">
                    <a16:creationId xmlns:a16="http://schemas.microsoft.com/office/drawing/2014/main" id="{37B38D2E-AC2D-4811-848A-EB61FBD2472C}"/>
                  </a:ext>
                </a:extLst>
              </p:cNvPr>
              <p:cNvSpPr>
                <a:spLocks noChangeArrowheads="1"/>
              </p:cNvSpPr>
              <p:nvPr/>
            </p:nvSpPr>
            <p:spPr bwMode="auto">
              <a:xfrm>
                <a:off x="7132540" y="3378761"/>
                <a:ext cx="87134" cy="8713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7" name="Freeform 39">
                <a:extLst>
                  <a:ext uri="{FF2B5EF4-FFF2-40B4-BE49-F238E27FC236}">
                    <a16:creationId xmlns:a16="http://schemas.microsoft.com/office/drawing/2014/main" id="{CDEE4BF3-5625-4420-923E-A1CE5DE0CDD1}"/>
                  </a:ext>
                </a:extLst>
              </p:cNvPr>
              <p:cNvSpPr>
                <a:spLocks/>
              </p:cNvSpPr>
              <p:nvPr/>
            </p:nvSpPr>
            <p:spPr bwMode="auto">
              <a:xfrm>
                <a:off x="7144821" y="3383788"/>
                <a:ext cx="81020" cy="56561"/>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8" name="Oval 40">
                <a:extLst>
                  <a:ext uri="{FF2B5EF4-FFF2-40B4-BE49-F238E27FC236}">
                    <a16:creationId xmlns:a16="http://schemas.microsoft.com/office/drawing/2014/main" id="{DED59D4C-C977-4A90-A362-9F1C8567ED33}"/>
                  </a:ext>
                </a:extLst>
              </p:cNvPr>
              <p:cNvSpPr>
                <a:spLocks noChangeArrowheads="1"/>
              </p:cNvSpPr>
              <p:nvPr/>
            </p:nvSpPr>
            <p:spPr bwMode="auto">
              <a:xfrm>
                <a:off x="7131063" y="3501496"/>
                <a:ext cx="87134" cy="8713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9" name="Freeform 41">
                <a:extLst>
                  <a:ext uri="{FF2B5EF4-FFF2-40B4-BE49-F238E27FC236}">
                    <a16:creationId xmlns:a16="http://schemas.microsoft.com/office/drawing/2014/main" id="{996D700A-0A08-4791-8402-FE20921A03CE}"/>
                  </a:ext>
                </a:extLst>
              </p:cNvPr>
              <p:cNvSpPr>
                <a:spLocks/>
              </p:cNvSpPr>
              <p:nvPr/>
            </p:nvSpPr>
            <p:spPr bwMode="auto">
              <a:xfrm>
                <a:off x="7144821" y="3506082"/>
                <a:ext cx="81020" cy="56561"/>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078D4">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grpSp>
      <p:sp>
        <p:nvSpPr>
          <p:cNvPr id="63" name="Title 3">
            <a:extLst>
              <a:ext uri="{FF2B5EF4-FFF2-40B4-BE49-F238E27FC236}">
                <a16:creationId xmlns:a16="http://schemas.microsoft.com/office/drawing/2014/main" id="{DAB2548F-FB44-4B5F-ACB4-B0FBD0696FE9}"/>
              </a:ext>
            </a:extLst>
          </p:cNvPr>
          <p:cNvSpPr txBox="1">
            <a:spLocks/>
          </p:cNvSpPr>
          <p:nvPr/>
        </p:nvSpPr>
        <p:spPr bwMode="auto">
          <a:xfrm>
            <a:off x="3556629" y="1839831"/>
            <a:ext cx="2509860" cy="30777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Fill out an evaluation</a:t>
            </a:r>
            <a:endParaRPr kumimoji="0" lang="en-US" sz="1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BD162BD4-55A8-48F0-8299-0DCE1C69DD57}"/>
              </a:ext>
              <a:ext uri="{C183D7F6-B498-43B3-948B-1728B52AA6E4}">
                <adec:decorative xmlns:adec="http://schemas.microsoft.com/office/drawing/2017/decorative" val="1"/>
              </a:ext>
            </a:extLst>
          </p:cNvPr>
          <p:cNvGrpSpPr/>
          <p:nvPr/>
        </p:nvGrpSpPr>
        <p:grpSpPr>
          <a:xfrm>
            <a:off x="6877990" y="463103"/>
            <a:ext cx="1063689" cy="1063689"/>
            <a:chOff x="6791305" y="585788"/>
            <a:chExt cx="1433512" cy="1433512"/>
          </a:xfrm>
        </p:grpSpPr>
        <p:sp>
          <p:nvSpPr>
            <p:cNvPr id="85" name="Oval 84">
              <a:extLst>
                <a:ext uri="{FF2B5EF4-FFF2-40B4-BE49-F238E27FC236}">
                  <a16:creationId xmlns:a16="http://schemas.microsoft.com/office/drawing/2014/main" id="{4AA5EC67-F1AF-4A12-B474-AA6933A482CE}"/>
                </a:ext>
              </a:extLst>
            </p:cNvPr>
            <p:cNvSpPr/>
            <p:nvPr/>
          </p:nvSpPr>
          <p:spPr bwMode="auto">
            <a:xfrm>
              <a:off x="6791305" y="585788"/>
              <a:ext cx="1433512" cy="1433512"/>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9AFF86D5-4E9D-4287-8287-E14F5F226DA1}"/>
                </a:ext>
              </a:extLst>
            </p:cNvPr>
            <p:cNvGrpSpPr/>
            <p:nvPr/>
          </p:nvGrpSpPr>
          <p:grpSpPr>
            <a:xfrm>
              <a:off x="7193469" y="975360"/>
              <a:ext cx="629184" cy="597218"/>
              <a:chOff x="7272065" y="943700"/>
              <a:chExt cx="471992" cy="448013"/>
            </a:xfrm>
          </p:grpSpPr>
          <p:sp>
            <p:nvSpPr>
              <p:cNvPr id="142" name="Rectangle 141">
                <a:extLst>
                  <a:ext uri="{FF2B5EF4-FFF2-40B4-BE49-F238E27FC236}">
                    <a16:creationId xmlns:a16="http://schemas.microsoft.com/office/drawing/2014/main" id="{E4BFD6BD-13C5-415A-A11A-6203A10075CD}"/>
                  </a:ext>
                </a:extLst>
              </p:cNvPr>
              <p:cNvSpPr/>
              <p:nvPr/>
            </p:nvSpPr>
            <p:spPr bwMode="auto">
              <a:xfrm>
                <a:off x="7296382" y="1088736"/>
                <a:ext cx="423358" cy="302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ectangle 142">
                <a:extLst>
                  <a:ext uri="{FF2B5EF4-FFF2-40B4-BE49-F238E27FC236}">
                    <a16:creationId xmlns:a16="http://schemas.microsoft.com/office/drawing/2014/main" id="{8497A27B-A54E-4E4E-AD38-4211BCB09130}"/>
                  </a:ext>
                </a:extLst>
              </p:cNvPr>
              <p:cNvSpPr/>
              <p:nvPr/>
            </p:nvSpPr>
            <p:spPr bwMode="auto">
              <a:xfrm flipV="1">
                <a:off x="7272065" y="1067909"/>
                <a:ext cx="471992" cy="11358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BD40FE9F-68B6-459D-98B7-827AC92C154B}"/>
                  </a:ext>
                </a:extLst>
              </p:cNvPr>
              <p:cNvGrpSpPr/>
              <p:nvPr/>
            </p:nvGrpSpPr>
            <p:grpSpPr>
              <a:xfrm>
                <a:off x="7392511" y="943700"/>
                <a:ext cx="231100" cy="115548"/>
                <a:chOff x="7358085" y="952499"/>
                <a:chExt cx="230818" cy="115409"/>
              </a:xfrm>
            </p:grpSpPr>
            <p:sp>
              <p:nvSpPr>
                <p:cNvPr id="144" name="Teardrop 143">
                  <a:extLst>
                    <a:ext uri="{FF2B5EF4-FFF2-40B4-BE49-F238E27FC236}">
                      <a16:creationId xmlns:a16="http://schemas.microsoft.com/office/drawing/2014/main" id="{7A2D2FC1-9D4A-4A69-9E65-BF97E2C17543}"/>
                    </a:ext>
                  </a:extLst>
                </p:cNvPr>
                <p:cNvSpPr/>
                <p:nvPr/>
              </p:nvSpPr>
              <p:spPr bwMode="auto">
                <a:xfrm rot="5400000">
                  <a:off x="7358085" y="952499"/>
                  <a:ext cx="115409" cy="115409"/>
                </a:xfrm>
                <a:prstGeom prst="teardrop">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ardrop 146">
                  <a:extLst>
                    <a:ext uri="{FF2B5EF4-FFF2-40B4-BE49-F238E27FC236}">
                      <a16:creationId xmlns:a16="http://schemas.microsoft.com/office/drawing/2014/main" id="{94887326-9761-4DC3-8432-0189B02D5F9F}"/>
                    </a:ext>
                  </a:extLst>
                </p:cNvPr>
                <p:cNvSpPr/>
                <p:nvPr/>
              </p:nvSpPr>
              <p:spPr bwMode="auto">
                <a:xfrm rot="10800000">
                  <a:off x="7473494" y="952499"/>
                  <a:ext cx="115409" cy="115409"/>
                </a:xfrm>
                <a:prstGeom prst="teardrop">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53" name="Straight Connector 152">
                <a:extLst>
                  <a:ext uri="{FF2B5EF4-FFF2-40B4-BE49-F238E27FC236}">
                    <a16:creationId xmlns:a16="http://schemas.microsoft.com/office/drawing/2014/main" id="{56923247-FCD3-408B-AC4A-F58EDA3FB50B}"/>
                  </a:ext>
                </a:extLst>
              </p:cNvPr>
              <p:cNvCxnSpPr>
                <a:stCxn id="147" idx="7"/>
                <a:endCxn id="143" idx="0"/>
              </p:cNvCxnSpPr>
              <p:nvPr/>
            </p:nvCxnSpPr>
            <p:spPr>
              <a:xfrm>
                <a:off x="7508061" y="1059248"/>
                <a:ext cx="0" cy="122241"/>
              </a:xfrm>
              <a:prstGeom prst="lin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 name="Straight Connector 153">
                <a:extLst>
                  <a:ext uri="{FF2B5EF4-FFF2-40B4-BE49-F238E27FC236}">
                    <a16:creationId xmlns:a16="http://schemas.microsoft.com/office/drawing/2014/main" id="{2297DA0F-248A-4A80-82C2-B1EDC460628A}"/>
                  </a:ext>
                </a:extLst>
              </p:cNvPr>
              <p:cNvCxnSpPr>
                <a:cxnSpLocks/>
                <a:stCxn id="143" idx="0"/>
                <a:endCxn id="142" idx="2"/>
              </p:cNvCxnSpPr>
              <p:nvPr/>
            </p:nvCxnSpPr>
            <p:spPr>
              <a:xfrm>
                <a:off x="7508061" y="1181489"/>
                <a:ext cx="0" cy="210224"/>
              </a:xfrm>
              <a:prstGeom prst="line">
                <a:avLst/>
              </a:prstGeom>
              <a:noFill/>
              <a:ln w="28575">
                <a:solidFill>
                  <a:srgbClr val="0067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64" name="Title 3">
            <a:extLst>
              <a:ext uri="{FF2B5EF4-FFF2-40B4-BE49-F238E27FC236}">
                <a16:creationId xmlns:a16="http://schemas.microsoft.com/office/drawing/2014/main" id="{3253C214-8EB1-40EE-9A8E-698401D0054E}"/>
              </a:ext>
            </a:extLst>
          </p:cNvPr>
          <p:cNvSpPr txBox="1">
            <a:spLocks/>
          </p:cNvSpPr>
          <p:nvPr/>
        </p:nvSpPr>
        <p:spPr bwMode="auto">
          <a:xfrm>
            <a:off x="6101615" y="1839831"/>
            <a:ext cx="2509408" cy="30777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Win a prize</a:t>
            </a:r>
            <a:endParaRPr kumimoji="0" lang="en-US" sz="1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69" name="Group 168">
            <a:extLst>
              <a:ext uri="{FF2B5EF4-FFF2-40B4-BE49-F238E27FC236}">
                <a16:creationId xmlns:a16="http://schemas.microsoft.com/office/drawing/2014/main" id="{E97A36AA-0F84-4EF8-8673-55BD25B0EE67}"/>
              </a:ext>
              <a:ext uri="{C183D7F6-B498-43B3-948B-1728B52AA6E4}">
                <adec:decorative xmlns:adec="http://schemas.microsoft.com/office/drawing/2017/decorative" val="1"/>
              </a:ext>
            </a:extLst>
          </p:cNvPr>
          <p:cNvGrpSpPr/>
          <p:nvPr/>
        </p:nvGrpSpPr>
        <p:grpSpPr>
          <a:xfrm>
            <a:off x="9449620" y="463103"/>
            <a:ext cx="1063689" cy="1063689"/>
            <a:chOff x="9619650" y="585788"/>
            <a:chExt cx="1433512" cy="1433512"/>
          </a:xfrm>
        </p:grpSpPr>
        <p:sp>
          <p:nvSpPr>
            <p:cNvPr id="103" name="Oval 102">
              <a:extLst>
                <a:ext uri="{FF2B5EF4-FFF2-40B4-BE49-F238E27FC236}">
                  <a16:creationId xmlns:a16="http://schemas.microsoft.com/office/drawing/2014/main" id="{7AED84C6-2872-4D24-8ECB-6A42CADC7361}"/>
                </a:ext>
              </a:extLst>
            </p:cNvPr>
            <p:cNvSpPr/>
            <p:nvPr/>
          </p:nvSpPr>
          <p:spPr bwMode="auto">
            <a:xfrm>
              <a:off x="9619650" y="585788"/>
              <a:ext cx="1433512" cy="1433512"/>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4" name="Group 163">
              <a:extLst>
                <a:ext uri="{FF2B5EF4-FFF2-40B4-BE49-F238E27FC236}">
                  <a16:creationId xmlns:a16="http://schemas.microsoft.com/office/drawing/2014/main" id="{8BF32F9D-EBE1-429C-8B5E-80F2EF619171}"/>
                </a:ext>
              </a:extLst>
            </p:cNvPr>
            <p:cNvGrpSpPr/>
            <p:nvPr/>
          </p:nvGrpSpPr>
          <p:grpSpPr>
            <a:xfrm>
              <a:off x="9983855" y="861338"/>
              <a:ext cx="676526" cy="933214"/>
              <a:chOff x="10035684" y="968773"/>
              <a:chExt cx="566015" cy="780775"/>
            </a:xfrm>
          </p:grpSpPr>
          <p:sp>
            <p:nvSpPr>
              <p:cNvPr id="163" name="Freeform: Shape 162">
                <a:extLst>
                  <a:ext uri="{FF2B5EF4-FFF2-40B4-BE49-F238E27FC236}">
                    <a16:creationId xmlns:a16="http://schemas.microsoft.com/office/drawing/2014/main" id="{98EBD4F2-7554-4FC1-9FC0-F7C9EB8186CD}"/>
                  </a:ext>
                </a:extLst>
              </p:cNvPr>
              <p:cNvSpPr/>
              <p:nvPr/>
            </p:nvSpPr>
            <p:spPr bwMode="auto">
              <a:xfrm rot="2162436">
                <a:off x="10035684" y="968773"/>
                <a:ext cx="315806" cy="599620"/>
              </a:xfrm>
              <a:custGeom>
                <a:avLst/>
                <a:gdLst>
                  <a:gd name="connsiteX0" fmla="*/ 116378 w 315806"/>
                  <a:gd name="connsiteY0" fmla="*/ 0 h 599620"/>
                  <a:gd name="connsiteX1" fmla="*/ 310976 w 315806"/>
                  <a:gd name="connsiteY1" fmla="*/ 142607 h 599620"/>
                  <a:gd name="connsiteX2" fmla="*/ 315806 w 315806"/>
                  <a:gd name="connsiteY2" fmla="*/ 139093 h 599620"/>
                  <a:gd name="connsiteX3" fmla="*/ 315806 w 315806"/>
                  <a:gd name="connsiteY3" fmla="*/ 596644 h 599620"/>
                  <a:gd name="connsiteX4" fmla="*/ 314867 w 315806"/>
                  <a:gd name="connsiteY4" fmla="*/ 599620 h 599620"/>
                  <a:gd name="connsiteX5" fmla="*/ 239052 w 315806"/>
                  <a:gd name="connsiteY5" fmla="*/ 370584 h 599620"/>
                  <a:gd name="connsiteX6" fmla="*/ 0 w 315806"/>
                  <a:gd name="connsiteY6" fmla="*/ 368880 h 599620"/>
                  <a:gd name="connsiteX7" fmla="*/ 192196 w 315806"/>
                  <a:gd name="connsiteY7" fmla="*/ 229035 h 599620"/>
                  <a:gd name="connsiteX8" fmla="*/ 116378 w 315806"/>
                  <a:gd name="connsiteY8" fmla="*/ 0 h 599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806" h="599620">
                    <a:moveTo>
                      <a:pt x="116378" y="0"/>
                    </a:moveTo>
                    <a:lnTo>
                      <a:pt x="310976" y="142607"/>
                    </a:lnTo>
                    <a:lnTo>
                      <a:pt x="315806" y="139093"/>
                    </a:lnTo>
                    <a:lnTo>
                      <a:pt x="315806" y="596644"/>
                    </a:lnTo>
                    <a:lnTo>
                      <a:pt x="314867" y="599620"/>
                    </a:lnTo>
                    <a:lnTo>
                      <a:pt x="239052" y="370584"/>
                    </a:lnTo>
                    <a:lnTo>
                      <a:pt x="0" y="368880"/>
                    </a:lnTo>
                    <a:lnTo>
                      <a:pt x="192196" y="229035"/>
                    </a:lnTo>
                    <a:lnTo>
                      <a:pt x="11637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1" name="Freeform: Shape 160">
                <a:extLst>
                  <a:ext uri="{FF2B5EF4-FFF2-40B4-BE49-F238E27FC236}">
                    <a16:creationId xmlns:a16="http://schemas.microsoft.com/office/drawing/2014/main" id="{DAA15FAE-A766-4B81-BE5A-47BB845BBF61}"/>
                  </a:ext>
                </a:extLst>
              </p:cNvPr>
              <p:cNvSpPr/>
              <p:nvPr/>
            </p:nvSpPr>
            <p:spPr bwMode="auto">
              <a:xfrm rot="2162436">
                <a:off x="10291661" y="1155664"/>
                <a:ext cx="310038" cy="593884"/>
              </a:xfrm>
              <a:custGeom>
                <a:avLst/>
                <a:gdLst>
                  <a:gd name="connsiteX0" fmla="*/ 187365 w 310038"/>
                  <a:gd name="connsiteY0" fmla="*/ 0 h 593884"/>
                  <a:gd name="connsiteX1" fmla="*/ 115437 w 310038"/>
                  <a:gd name="connsiteY1" fmla="*/ 227981 h 593884"/>
                  <a:gd name="connsiteX2" fmla="*/ 310038 w 310038"/>
                  <a:gd name="connsiteY2" fmla="*/ 370586 h 593884"/>
                  <a:gd name="connsiteX3" fmla="*/ 70985 w 310038"/>
                  <a:gd name="connsiteY3" fmla="*/ 368878 h 593884"/>
                  <a:gd name="connsiteX4" fmla="*/ 0 w 310038"/>
                  <a:gd name="connsiteY4" fmla="*/ 593884 h 593884"/>
                  <a:gd name="connsiteX5" fmla="*/ 0 w 310038"/>
                  <a:gd name="connsiteY5" fmla="*/ 136333 h 593884"/>
                  <a:gd name="connsiteX6" fmla="*/ 187365 w 310038"/>
                  <a:gd name="connsiteY6" fmla="*/ 0 h 59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038" h="593884">
                    <a:moveTo>
                      <a:pt x="187365" y="0"/>
                    </a:moveTo>
                    <a:lnTo>
                      <a:pt x="115437" y="227981"/>
                    </a:lnTo>
                    <a:lnTo>
                      <a:pt x="310038" y="370586"/>
                    </a:lnTo>
                    <a:lnTo>
                      <a:pt x="70985" y="368878"/>
                    </a:lnTo>
                    <a:lnTo>
                      <a:pt x="0" y="593884"/>
                    </a:lnTo>
                    <a:lnTo>
                      <a:pt x="0" y="136333"/>
                    </a:lnTo>
                    <a:lnTo>
                      <a:pt x="187365" y="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65" name="Title 3">
            <a:extLst>
              <a:ext uri="{FF2B5EF4-FFF2-40B4-BE49-F238E27FC236}">
                <a16:creationId xmlns:a16="http://schemas.microsoft.com/office/drawing/2014/main" id="{2DE2FFF2-35FD-4802-9868-5F0E874D9F16}"/>
              </a:ext>
            </a:extLst>
          </p:cNvPr>
          <p:cNvSpPr txBox="1">
            <a:spLocks/>
          </p:cNvSpPr>
          <p:nvPr/>
        </p:nvSpPr>
        <p:spPr bwMode="auto">
          <a:xfrm>
            <a:off x="8646150" y="1839831"/>
            <a:ext cx="2670628" cy="30777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Make MS Ready better</a:t>
            </a:r>
            <a:endParaRPr kumimoji="0" lang="en-US" sz="1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E5CFB15E-8034-4DA5-908E-A1FC8E5100D0}"/>
              </a:ext>
            </a:extLst>
          </p:cNvPr>
          <p:cNvSpPr>
            <a:spLocks noGrp="1"/>
          </p:cNvSpPr>
          <p:nvPr>
            <p:ph type="title"/>
          </p:nvPr>
        </p:nvSpPr>
        <p:spPr>
          <a:xfrm>
            <a:off x="585216" y="3035808"/>
            <a:ext cx="9141397" cy="498598"/>
          </a:xfrm>
        </p:spPr>
        <p:txBody>
          <a:bodyPr/>
          <a:lstStyle/>
          <a:p>
            <a:r>
              <a:rPr lang="en-US" dirty="0"/>
              <a:t>Evaluations can be submitted via:</a:t>
            </a:r>
          </a:p>
        </p:txBody>
      </p:sp>
      <p:sp>
        <p:nvSpPr>
          <p:cNvPr id="175" name="Rectangle 174">
            <a:extLst>
              <a:ext uri="{FF2B5EF4-FFF2-40B4-BE49-F238E27FC236}">
                <a16:creationId xmlns:a16="http://schemas.microsoft.com/office/drawing/2014/main" id="{542C7D71-79A7-49F3-97D1-28BF9B6A0DE7}"/>
              </a:ext>
            </a:extLst>
          </p:cNvPr>
          <p:cNvSpPr/>
          <p:nvPr/>
        </p:nvSpPr>
        <p:spPr>
          <a:xfrm>
            <a:off x="584200" y="4129192"/>
            <a:ext cx="3483864" cy="974626"/>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Laptop/Mobile </a:t>
            </a:r>
          </a:p>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connect to Schedule Builder on www.microsoftready.com</a:t>
            </a:r>
          </a:p>
        </p:txBody>
      </p:sp>
      <p:sp>
        <p:nvSpPr>
          <p:cNvPr id="176" name="Rectangle 175">
            <a:extLst>
              <a:ext uri="{FF2B5EF4-FFF2-40B4-BE49-F238E27FC236}">
                <a16:creationId xmlns:a16="http://schemas.microsoft.com/office/drawing/2014/main" id="{AFDA62A9-3697-4846-848E-415D2DF5692E}"/>
              </a:ext>
            </a:extLst>
          </p:cNvPr>
          <p:cNvSpPr/>
          <p:nvPr/>
        </p:nvSpPr>
        <p:spPr>
          <a:xfrm>
            <a:off x="4354068" y="4129192"/>
            <a:ext cx="3483864" cy="913070"/>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Windows/Windows Phone</a:t>
            </a:r>
          </a:p>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MS Ready App </a:t>
            </a:r>
            <a:b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6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(Search “MS Ready” in the Store)</a:t>
            </a: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177" name="Rectangle 176">
            <a:extLst>
              <a:ext uri="{FF2B5EF4-FFF2-40B4-BE49-F238E27FC236}">
                <a16:creationId xmlns:a16="http://schemas.microsoft.com/office/drawing/2014/main" id="{075CB915-7664-4BF0-8744-F0E5B2D36190}"/>
              </a:ext>
            </a:extLst>
          </p:cNvPr>
          <p:cNvSpPr/>
          <p:nvPr/>
        </p:nvSpPr>
        <p:spPr>
          <a:xfrm>
            <a:off x="8125524" y="4129192"/>
            <a:ext cx="3483864" cy="974626"/>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Your mobile device</a:t>
            </a:r>
          </a:p>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scan the QR code to reach your evaluations</a:t>
            </a:r>
          </a:p>
        </p:txBody>
      </p:sp>
      <p:sp>
        <p:nvSpPr>
          <p:cNvPr id="179" name="Arc 178">
            <a:extLst>
              <a:ext uri="{FF2B5EF4-FFF2-40B4-BE49-F238E27FC236}">
                <a16:creationId xmlns:a16="http://schemas.microsoft.com/office/drawing/2014/main" id="{FE8F69B7-BE92-4901-B826-9CF3613E785C}"/>
              </a:ext>
              <a:ext uri="{C183D7F6-B498-43B3-948B-1728B52AA6E4}">
                <adec:decorative xmlns:adec="http://schemas.microsoft.com/office/drawing/2017/decorative" val="1"/>
              </a:ext>
            </a:extLst>
          </p:cNvPr>
          <p:cNvSpPr/>
          <p:nvPr/>
        </p:nvSpPr>
        <p:spPr>
          <a:xfrm rot="10800000">
            <a:off x="9157894" y="4681936"/>
            <a:ext cx="1281963" cy="1281963"/>
          </a:xfrm>
          <a:prstGeom prst="arc">
            <a:avLst/>
          </a:prstGeom>
          <a:ln w="25400">
            <a:solidFill>
              <a:schemeClr val="tx1"/>
            </a:solidFill>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4" name="Picture 5" descr="QR code">
            <a:extLst>
              <a:ext uri="{FF2B5EF4-FFF2-40B4-BE49-F238E27FC236}">
                <a16:creationId xmlns:a16="http://schemas.microsoft.com/office/drawing/2014/main" id="{CE4DF28E-FE51-44B3-B3AD-C0E3C9D18B28}"/>
              </a:ext>
            </a:extLst>
          </p:cNvPr>
          <p:cNvPicPr>
            <a:picLocks noChangeAspect="1" noChangeArrowheads="1"/>
          </p:cNvPicPr>
          <p:nvPr/>
        </p:nvPicPr>
        <p:blipFill>
          <a:blip r:embed="rId2"/>
          <a:stretch>
            <a:fillRect/>
          </a:stretch>
        </p:blipFill>
        <p:spPr bwMode="auto">
          <a:xfrm>
            <a:off x="10327425" y="4991100"/>
            <a:ext cx="1281963" cy="128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Rectangle 172">
            <a:extLst>
              <a:ext uri="{FF2B5EF4-FFF2-40B4-BE49-F238E27FC236}">
                <a16:creationId xmlns:a16="http://schemas.microsoft.com/office/drawing/2014/main" id="{AD444C8A-DE09-44A7-B289-4E3ABB310844}"/>
              </a:ext>
            </a:extLst>
          </p:cNvPr>
          <p:cNvSpPr/>
          <p:nvPr/>
        </p:nvSpPr>
        <p:spPr>
          <a:xfrm>
            <a:off x="399149" y="5781088"/>
            <a:ext cx="6606540" cy="584775"/>
          </a:xfrm>
          <a:prstGeom prst="rect">
            <a:avLst/>
          </a:prstGeom>
        </p:spPr>
        <p:txBody>
          <a:bodyPr wrap="square">
            <a:spAutoFit/>
          </a:bodyPr>
          <a:lstStyle/>
          <a:p>
            <a:pPr marL="109538" marR="0" lvl="0" indent="-109538" algn="l" defTabSz="914367"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a:ea typeface="+mn-ea"/>
                <a:cs typeface="Segoe UI" pitchFamily="34" charset="0"/>
              </a:rPr>
              <a:t>*If you plan to remain in this room for the next session, please be sure to scan your badge again at the door prior to the session starting</a:t>
            </a:r>
          </a:p>
        </p:txBody>
      </p:sp>
    </p:spTree>
    <p:extLst>
      <p:ext uri="{BB962C8B-B14F-4D97-AF65-F5344CB8AC3E}">
        <p14:creationId xmlns:p14="http://schemas.microsoft.com/office/powerpoint/2010/main" val="18628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126480" cy="498598"/>
          </a:xfrm>
        </p:spPr>
        <p:txBody>
          <a:bodyPr/>
          <a:lstStyle/>
          <a:p>
            <a:r>
              <a:rPr lang="en-US" dirty="0"/>
              <a:t>Q&amp;A</a:t>
            </a:r>
          </a:p>
        </p:txBody>
      </p:sp>
      <p:sp>
        <p:nvSpPr>
          <p:cNvPr id="3" name="Text Placeholder 2">
            <a:extLst>
              <a:ext uri="{FF2B5EF4-FFF2-40B4-BE49-F238E27FC236}">
                <a16:creationId xmlns:a16="http://schemas.microsoft.com/office/drawing/2014/main" id="{275F0533-38A4-450B-83DD-FA3F5100F114}"/>
              </a:ext>
            </a:extLst>
          </p:cNvPr>
          <p:cNvSpPr>
            <a:spLocks noGrp="1"/>
          </p:cNvSpPr>
          <p:nvPr>
            <p:ph type="body" sz="quarter" idx="12"/>
          </p:nvPr>
        </p:nvSpPr>
        <p:spPr>
          <a:xfrm>
            <a:off x="585216" y="3977319"/>
            <a:ext cx="6126480" cy="923330"/>
          </a:xfrm>
        </p:spPr>
        <p:txBody>
          <a:bodyPr/>
          <a:lstStyle/>
          <a:p>
            <a:r>
              <a:rPr lang="en-US" dirty="0">
                <a:gradFill>
                  <a:gsLst>
                    <a:gs pos="0">
                      <a:srgbClr val="FFFFFF"/>
                    </a:gs>
                    <a:gs pos="100000">
                      <a:srgbClr val="FFFFFF"/>
                    </a:gs>
                  </a:gsLst>
                  <a:lin ang="5400000" scaled="0"/>
                </a:gradFill>
              </a:rPr>
              <a:t>If you have questions please proceed to the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Q&amp;A MICROPHONE located in your session room.</a:t>
            </a:r>
          </a:p>
          <a:p>
            <a:endParaRPr lang="en-US" dirty="0"/>
          </a:p>
        </p:txBody>
      </p:sp>
    </p:spTree>
    <p:extLst>
      <p:ext uri="{BB962C8B-B14F-4D97-AF65-F5344CB8AC3E}">
        <p14:creationId xmlns:p14="http://schemas.microsoft.com/office/powerpoint/2010/main" val="351007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4616648"/>
          </a:xfrm>
        </p:spPr>
        <p:txBody>
          <a:bodyPr/>
          <a:lstStyle/>
          <a:p>
            <a:pPr marL="0" indent="0">
              <a:buNone/>
            </a:pPr>
            <a:r>
              <a:rPr lang="en-US" sz="2000" dirty="0"/>
              <a:t>Business Problems:</a:t>
            </a:r>
          </a:p>
          <a:p>
            <a:r>
              <a:rPr lang="en-US" sz="2000" dirty="0"/>
              <a:t>Contoso has a data center on the West coast (Seattle, USA) and their main office in East US (Ashburn, Virginia) they need a WAN for cross-”on-premises” network communication </a:t>
            </a:r>
          </a:p>
          <a:p>
            <a:r>
              <a:rPr lang="en-US" sz="2000" dirty="0"/>
              <a:t>Contoso is building a bi-coastal web presence and needs to geo-load balance their East US and West US Azure sites with connections back to their on-premises data center.</a:t>
            </a:r>
          </a:p>
          <a:p>
            <a:endParaRPr lang="en-US" sz="2000" dirty="0"/>
          </a:p>
          <a:p>
            <a:pPr marL="0" indent="0">
              <a:buNone/>
            </a:pPr>
            <a:r>
              <a:rPr lang="en-US" sz="2000" dirty="0"/>
              <a:t>At the end of this session, you should be better able to…</a:t>
            </a:r>
          </a:p>
          <a:p>
            <a:r>
              <a:rPr lang="en-US" sz="2000" dirty="0"/>
              <a:t>discuss ExpressRoute Global Reach, when to use and why</a:t>
            </a:r>
          </a:p>
          <a:p>
            <a:r>
              <a:rPr lang="en-US" sz="2000" dirty="0"/>
              <a:t>discuss Azure Front Door, when to use and why</a:t>
            </a:r>
          </a:p>
          <a:p>
            <a:r>
              <a:rPr lang="en-US" sz="2000" dirty="0"/>
              <a:t>be hands on with Global Reach and Front Door</a:t>
            </a:r>
          </a:p>
          <a:p>
            <a:r>
              <a:rPr lang="en-US" sz="2000" dirty="0"/>
              <a:t>discuss the new Azure Az PowerShell Module</a:t>
            </a:r>
          </a:p>
          <a:p>
            <a:r>
              <a:rPr lang="en-US" sz="2000" dirty="0"/>
              <a:t>Pre-day: articulate high-level PowerShell deployment concepts</a:t>
            </a:r>
          </a:p>
          <a:p>
            <a:r>
              <a:rPr lang="en-US" sz="2000" dirty="0"/>
              <a:t>Pre-day: build Global Reach and Front Door deployments</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Azure PowerShell SDK - Az</a:t>
            </a:r>
          </a:p>
        </p:txBody>
      </p:sp>
      <p:sp>
        <p:nvSpPr>
          <p:cNvPr id="6" name="Text Placeholder 5"/>
          <p:cNvSpPr>
            <a:spLocks noGrp="1"/>
          </p:cNvSpPr>
          <p:nvPr>
            <p:ph type="body" sz="quarter" idx="10"/>
          </p:nvPr>
        </p:nvSpPr>
        <p:spPr>
          <a:xfrm>
            <a:off x="584200" y="1435497"/>
            <a:ext cx="11018520" cy="4752070"/>
          </a:xfrm>
        </p:spPr>
        <p:txBody>
          <a:bodyPr/>
          <a:lstStyle/>
          <a:p>
            <a:r>
              <a:rPr lang="en-US" dirty="0"/>
              <a:t>New Azure PowerShell SDK Module - Az</a:t>
            </a:r>
          </a:p>
          <a:p>
            <a:pPr lvl="1"/>
            <a:r>
              <a:rPr lang="en-US" dirty="0"/>
              <a:t>Not compatible with </a:t>
            </a:r>
            <a:r>
              <a:rPr lang="en-US" dirty="0" err="1"/>
              <a:t>AzureRM</a:t>
            </a:r>
            <a:r>
              <a:rPr lang="en-US" dirty="0"/>
              <a:t>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lvl="1"/>
            <a:r>
              <a:rPr lang="en-US" dirty="0"/>
              <a:t>Do this in an admin PowerShell console session to give permanent access for a machine</a:t>
            </a:r>
          </a:p>
          <a:p>
            <a:pPr lvl="1"/>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2018-07-20T00:00:00+00:00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c4b02e5b2c48420dbed84c0f2f02e9a3>
    <Event_x0020_Start_x0020_Date xmlns="5a4b3278-325d-441a-b38f-6f1926bc734e">2018-07-18T00:00:00+00:00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j129f3114929433a812312450a84994c xmlns="5a4b3278-325d-441a-b38f-6f1926bc734e">
      <Terms xmlns="http://schemas.microsoft.com/office/infopath/2007/PartnerControls"/>
    </j129f3114929433a812312450a84994c>
    <TaxCatchAll xmlns="230e9df3-be65-4c73-a93b-d1236ebd677e">
      <Value>62</Value>
      <Value>16</Value>
      <Value>21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5a4b3278-325d-441a-b38f-6f1926bc734e"/>
    <ds:schemaRef ds:uri="http://schemas.microsoft.com/office/2006/documentManagement/types"/>
    <ds:schemaRef ds:uri="230e9df3-be65-4c73-a93b-d1236ebd677e"/>
    <ds:schemaRef ds:uri="http://purl.org/dc/terms/"/>
    <ds:schemaRef ds:uri="9d1f81f6-e953-47ea-988e-33ed651c58e6"/>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B31F57D4-71EF-4F1D-9907-692650C000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Microsoft_Ready_Breakout_Template_v04</Template>
  <TotalTime>2245</TotalTime>
  <Words>4404</Words>
  <Application>Microsoft Office PowerPoint</Application>
  <PresentationFormat>Widescreen</PresentationFormat>
  <Paragraphs>806</Paragraphs>
  <Slides>48</Slides>
  <Notes>37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Arial</vt:lpstr>
      <vt:lpstr>Calibri</vt:lpstr>
      <vt:lpstr>Calibri Light</vt:lpstr>
      <vt:lpstr>Consolas</vt:lpstr>
      <vt:lpstr>Helvetica Neue</vt:lpstr>
      <vt:lpstr>Lucida Console</vt:lpstr>
      <vt:lpstr>Segoe</vt:lpstr>
      <vt:lpstr>Segoe UI</vt:lpstr>
      <vt:lpstr>Segoe UI Light</vt:lpstr>
      <vt:lpstr>Segoe UI Semibold</vt:lpstr>
      <vt:lpstr>Segoe UI Semilight</vt:lpstr>
      <vt:lpstr>Wingdings</vt:lpstr>
      <vt:lpstr>9-51027_Microsoft_Ready_Template</vt:lpstr>
      <vt:lpstr>Speaker process</vt:lpstr>
      <vt:lpstr>Hotel WiFi Info</vt:lpstr>
      <vt:lpstr>PowerPoint Presentation</vt:lpstr>
      <vt:lpstr>Mastering Azure networking concepts</vt:lpstr>
      <vt:lpstr>Session learning objectives</vt:lpstr>
      <vt:lpstr>Azure PowerShell SDK Update</vt:lpstr>
      <vt:lpstr>New Azure PowerShell SDK - Az</vt:lpstr>
      <vt:lpstr>Idempotent PowerShell Operations</vt:lpstr>
      <vt:lpstr>Building the Environment</vt:lpstr>
      <vt:lpstr>Final Environment</vt:lpstr>
      <vt:lpstr>Starting Point (30 minutes)</vt:lpstr>
      <vt:lpstr>Starting Point</vt:lpstr>
      <vt:lpstr>Step 1 (15 minutes)</vt:lpstr>
      <vt:lpstr>PowerPoint Presentation</vt:lpstr>
      <vt:lpstr>Microsoft Global Network</vt:lpstr>
      <vt:lpstr>Connectivity options and hybrid offerings </vt:lpstr>
      <vt:lpstr>Azure ExpressRoute</vt:lpstr>
      <vt:lpstr>Azure ExpressRoute Direct</vt:lpstr>
      <vt:lpstr>Step 1</vt:lpstr>
      <vt:lpstr>ExpressRoute Global Reach</vt:lpstr>
      <vt:lpstr>PowerPoint Presentation</vt:lpstr>
      <vt:lpstr>Step 2 (15 minutes)</vt:lpstr>
      <vt:lpstr>Step 2</vt:lpstr>
      <vt:lpstr>Step 3 (50 minutes)</vt:lpstr>
      <vt:lpstr>Visualizing layers of security</vt:lpstr>
      <vt:lpstr>Azure DDoS Protection</vt:lpstr>
      <vt:lpstr>Azure Web Application Firewall Protect web sites from common application vulnerabilities</vt:lpstr>
      <vt:lpstr>Azure Firewall</vt:lpstr>
      <vt:lpstr>Step 3</vt:lpstr>
      <vt:lpstr>Load balancing in Azure</vt:lpstr>
      <vt:lpstr>Building for global scale</vt:lpstr>
      <vt:lpstr>PowerPoint Presentation</vt:lpstr>
      <vt:lpstr>Azure Front Door Service</vt:lpstr>
      <vt:lpstr>Step 4 (25 minutes)</vt:lpstr>
      <vt:lpstr>Application Gateway </vt:lpstr>
      <vt:lpstr>Application Gateway continued what’s new </vt:lpstr>
      <vt:lpstr>Azure Load Balancer</vt:lpstr>
      <vt:lpstr>Step 4</vt:lpstr>
      <vt:lpstr>PowerPoint Presentation</vt:lpstr>
      <vt:lpstr>Azure Virtual WAN</vt:lpstr>
      <vt:lpstr>Azure Virtual WAN – Unified Cloud Connectivity</vt:lpstr>
      <vt:lpstr>Network Monitoring</vt:lpstr>
      <vt:lpstr>Virtual Network TAP</vt:lpstr>
      <vt:lpstr>Session takeaways</vt:lpstr>
      <vt:lpstr>Session resources</vt:lpstr>
      <vt:lpstr>Evaluations can be submitted via:</vt:lpstr>
      <vt:lpstr>Q&amp;A</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Jon Ormond</dc:creator>
  <cp:keywords>Microsoft Ready</cp:keywords>
  <dc:description/>
  <cp:lastModifiedBy>Jon Ormond</cp:lastModifiedBy>
  <cp:revision>1</cp:revision>
  <dcterms:created xsi:type="dcterms:W3CDTF">2019-01-03T19:32:56Z</dcterms:created>
  <dcterms:modified xsi:type="dcterms:W3CDTF">2019-03-15T22:21:23Z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